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6" r:id="rId3"/>
    <p:sldId id="258" r:id="rId4"/>
    <p:sldId id="259" r:id="rId5"/>
    <p:sldId id="261" r:id="rId6"/>
    <p:sldId id="262" r:id="rId7"/>
    <p:sldId id="266" r:id="rId8"/>
    <p:sldId id="263" r:id="rId9"/>
    <p:sldId id="267" r:id="rId10"/>
    <p:sldId id="268" r:id="rId11"/>
    <p:sldId id="264" r:id="rId12"/>
    <p:sldId id="26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8"/>
  </p:normalViewPr>
  <p:slideViewPr>
    <p:cSldViewPr snapToGrid="0" snapToObjects="1">
      <p:cViewPr varScale="1">
        <p:scale>
          <a:sx n="90" d="100"/>
          <a:sy n="90" d="100"/>
        </p:scale>
        <p:origin x="232" y="4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1FF960-28C4-4A41-A647-87A6363BED7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6D0F010-22CD-4CB3-80FC-CBD09A780D1F}">
      <dgm:prSet/>
      <dgm:spPr/>
      <dgm:t>
        <a:bodyPr/>
        <a:lstStyle/>
        <a:p>
          <a:r>
            <a:rPr lang="en-US"/>
            <a:t>From input dataset, as it contains the ‘target’ value to be predicted for the given input features.</a:t>
          </a:r>
        </a:p>
      </dgm:t>
    </dgm:pt>
    <dgm:pt modelId="{493D040D-3045-4D09-B61E-1D4B6EC6DFC2}" type="parTrans" cxnId="{6B985967-48A5-4352-9F21-2C058ADE7261}">
      <dgm:prSet/>
      <dgm:spPr/>
      <dgm:t>
        <a:bodyPr/>
        <a:lstStyle/>
        <a:p>
          <a:endParaRPr lang="en-US"/>
        </a:p>
      </dgm:t>
    </dgm:pt>
    <dgm:pt modelId="{3ED9EC49-0529-495F-BDB9-C6DE04A457E2}" type="sibTrans" cxnId="{6B985967-48A5-4352-9F21-2C058ADE7261}">
      <dgm:prSet/>
      <dgm:spPr/>
      <dgm:t>
        <a:bodyPr/>
        <a:lstStyle/>
        <a:p>
          <a:endParaRPr lang="en-US"/>
        </a:p>
      </dgm:t>
    </dgm:pt>
    <dgm:pt modelId="{3F03C4E5-E703-47BB-B9D2-50E43EEB2B95}">
      <dgm:prSet/>
      <dgm:spPr/>
      <dgm:t>
        <a:bodyPr/>
        <a:lstStyle/>
        <a:p>
          <a:r>
            <a:rPr lang="en-US"/>
            <a:t>This problem can be achieved with an approach of Supervised ML model.</a:t>
          </a:r>
        </a:p>
      </dgm:t>
    </dgm:pt>
    <dgm:pt modelId="{36948CA7-F40A-4C75-8F55-BE1402F8CFE6}" type="parTrans" cxnId="{30DDB148-3B97-4952-9181-A1BD5C09E4A5}">
      <dgm:prSet/>
      <dgm:spPr/>
      <dgm:t>
        <a:bodyPr/>
        <a:lstStyle/>
        <a:p>
          <a:endParaRPr lang="en-US"/>
        </a:p>
      </dgm:t>
    </dgm:pt>
    <dgm:pt modelId="{4282D29E-8C5F-44A0-B8F2-33F6326677B8}" type="sibTrans" cxnId="{30DDB148-3B97-4952-9181-A1BD5C09E4A5}">
      <dgm:prSet/>
      <dgm:spPr/>
      <dgm:t>
        <a:bodyPr/>
        <a:lstStyle/>
        <a:p>
          <a:endParaRPr lang="en-US"/>
        </a:p>
      </dgm:t>
    </dgm:pt>
    <dgm:pt modelId="{2BB27931-6FE5-4916-927C-494F44D5DEEB}">
      <dgm:prSet/>
      <dgm:spPr/>
      <dgm:t>
        <a:bodyPr/>
        <a:lstStyle/>
        <a:p>
          <a:r>
            <a:rPr lang="en-US"/>
            <a:t>Let’s explore more about dataset with EDA (Exploratory Data Analysis stage).</a:t>
          </a:r>
        </a:p>
      </dgm:t>
    </dgm:pt>
    <dgm:pt modelId="{2D1DEBEB-2116-44AB-84A4-C4AC358AF87B}" type="parTrans" cxnId="{6A2C979A-2237-47B3-8BF8-6B90A4D7BCC2}">
      <dgm:prSet/>
      <dgm:spPr/>
      <dgm:t>
        <a:bodyPr/>
        <a:lstStyle/>
        <a:p>
          <a:endParaRPr lang="en-US"/>
        </a:p>
      </dgm:t>
    </dgm:pt>
    <dgm:pt modelId="{5AC57594-1657-434F-9C8C-5FE15CA459B8}" type="sibTrans" cxnId="{6A2C979A-2237-47B3-8BF8-6B90A4D7BCC2}">
      <dgm:prSet/>
      <dgm:spPr/>
      <dgm:t>
        <a:bodyPr/>
        <a:lstStyle/>
        <a:p>
          <a:endParaRPr lang="en-US"/>
        </a:p>
      </dgm:t>
    </dgm:pt>
    <dgm:pt modelId="{10B55E4D-8D5B-4E5E-9030-135782BFDA9E}" type="pres">
      <dgm:prSet presAssocID="{551FF960-28C4-4A41-A647-87A6363BED7B}" presName="root" presStyleCnt="0">
        <dgm:presLayoutVars>
          <dgm:dir/>
          <dgm:resizeHandles val="exact"/>
        </dgm:presLayoutVars>
      </dgm:prSet>
      <dgm:spPr/>
    </dgm:pt>
    <dgm:pt modelId="{044DCB4D-FA3D-44D7-84B7-8AB688779CAC}" type="pres">
      <dgm:prSet presAssocID="{06D0F010-22CD-4CB3-80FC-CBD09A780D1F}" presName="compNode" presStyleCnt="0"/>
      <dgm:spPr/>
    </dgm:pt>
    <dgm:pt modelId="{D8BCC152-794E-445C-80B8-AA78AE2CC8FC}" type="pres">
      <dgm:prSet presAssocID="{06D0F010-22CD-4CB3-80FC-CBD09A780D1F}" presName="bgRect" presStyleLbl="bgShp" presStyleIdx="0" presStyleCnt="3"/>
      <dgm:spPr/>
    </dgm:pt>
    <dgm:pt modelId="{4CD623C8-4405-47D2-A03E-A7EEFF3E807A}" type="pres">
      <dgm:prSet presAssocID="{06D0F010-22CD-4CB3-80FC-CBD09A780D1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4B5A1277-C82A-4AE3-81D0-64A7E95DF45D}" type="pres">
      <dgm:prSet presAssocID="{06D0F010-22CD-4CB3-80FC-CBD09A780D1F}" presName="spaceRect" presStyleCnt="0"/>
      <dgm:spPr/>
    </dgm:pt>
    <dgm:pt modelId="{0B1B91D5-DCC9-4AFF-8AE6-4040276D82AE}" type="pres">
      <dgm:prSet presAssocID="{06D0F010-22CD-4CB3-80FC-CBD09A780D1F}" presName="parTx" presStyleLbl="revTx" presStyleIdx="0" presStyleCnt="3">
        <dgm:presLayoutVars>
          <dgm:chMax val="0"/>
          <dgm:chPref val="0"/>
        </dgm:presLayoutVars>
      </dgm:prSet>
      <dgm:spPr/>
    </dgm:pt>
    <dgm:pt modelId="{D76E6216-435F-45CF-B231-8068555FC4A3}" type="pres">
      <dgm:prSet presAssocID="{3ED9EC49-0529-495F-BDB9-C6DE04A457E2}" presName="sibTrans" presStyleCnt="0"/>
      <dgm:spPr/>
    </dgm:pt>
    <dgm:pt modelId="{43F7C945-52E7-4060-8857-DA4B400FA8A8}" type="pres">
      <dgm:prSet presAssocID="{3F03C4E5-E703-47BB-B9D2-50E43EEB2B95}" presName="compNode" presStyleCnt="0"/>
      <dgm:spPr/>
    </dgm:pt>
    <dgm:pt modelId="{6C2C9AEB-4F91-498B-BB9C-227F5842C39C}" type="pres">
      <dgm:prSet presAssocID="{3F03C4E5-E703-47BB-B9D2-50E43EEB2B95}" presName="bgRect" presStyleLbl="bgShp" presStyleIdx="1" presStyleCnt="3"/>
      <dgm:spPr/>
    </dgm:pt>
    <dgm:pt modelId="{CD62BF63-37EB-425E-A0DD-4E4327FFEB49}" type="pres">
      <dgm:prSet presAssocID="{3F03C4E5-E703-47BB-B9D2-50E43EEB2B9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st tubes"/>
        </a:ext>
      </dgm:extLst>
    </dgm:pt>
    <dgm:pt modelId="{D8DFCA64-6CA0-4263-8760-1590ED7754BE}" type="pres">
      <dgm:prSet presAssocID="{3F03C4E5-E703-47BB-B9D2-50E43EEB2B95}" presName="spaceRect" presStyleCnt="0"/>
      <dgm:spPr/>
    </dgm:pt>
    <dgm:pt modelId="{41540E59-983B-4A3A-9A1A-13BFB60EE754}" type="pres">
      <dgm:prSet presAssocID="{3F03C4E5-E703-47BB-B9D2-50E43EEB2B95}" presName="parTx" presStyleLbl="revTx" presStyleIdx="1" presStyleCnt="3">
        <dgm:presLayoutVars>
          <dgm:chMax val="0"/>
          <dgm:chPref val="0"/>
        </dgm:presLayoutVars>
      </dgm:prSet>
      <dgm:spPr/>
    </dgm:pt>
    <dgm:pt modelId="{60B5EF06-C647-4D16-A8C6-46366143DE93}" type="pres">
      <dgm:prSet presAssocID="{4282D29E-8C5F-44A0-B8F2-33F6326677B8}" presName="sibTrans" presStyleCnt="0"/>
      <dgm:spPr/>
    </dgm:pt>
    <dgm:pt modelId="{E964DF7C-083C-4129-AC93-916A78E7FF3E}" type="pres">
      <dgm:prSet presAssocID="{2BB27931-6FE5-4916-927C-494F44D5DEEB}" presName="compNode" presStyleCnt="0"/>
      <dgm:spPr/>
    </dgm:pt>
    <dgm:pt modelId="{61CDD62E-9159-4F4B-BAE3-BC337C6152B5}" type="pres">
      <dgm:prSet presAssocID="{2BB27931-6FE5-4916-927C-494F44D5DEEB}" presName="bgRect" presStyleLbl="bgShp" presStyleIdx="2" presStyleCnt="3"/>
      <dgm:spPr/>
    </dgm:pt>
    <dgm:pt modelId="{5E117A29-070A-481A-B08A-EBFE5264301C}" type="pres">
      <dgm:prSet presAssocID="{2BB27931-6FE5-4916-927C-494F44D5DEE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E136E8BB-85D6-4B24-B7D5-F53516AAB21B}" type="pres">
      <dgm:prSet presAssocID="{2BB27931-6FE5-4916-927C-494F44D5DEEB}" presName="spaceRect" presStyleCnt="0"/>
      <dgm:spPr/>
    </dgm:pt>
    <dgm:pt modelId="{4A78BECE-5DFB-4DC8-A129-125A8E0B2CD3}" type="pres">
      <dgm:prSet presAssocID="{2BB27931-6FE5-4916-927C-494F44D5DEEB}" presName="parTx" presStyleLbl="revTx" presStyleIdx="2" presStyleCnt="3">
        <dgm:presLayoutVars>
          <dgm:chMax val="0"/>
          <dgm:chPref val="0"/>
        </dgm:presLayoutVars>
      </dgm:prSet>
      <dgm:spPr/>
    </dgm:pt>
  </dgm:ptLst>
  <dgm:cxnLst>
    <dgm:cxn modelId="{3421EF29-3628-401A-9BFB-210DD7EF292A}" type="presOf" srcId="{551FF960-28C4-4A41-A647-87A6363BED7B}" destId="{10B55E4D-8D5B-4E5E-9030-135782BFDA9E}" srcOrd="0" destOrd="0" presId="urn:microsoft.com/office/officeart/2018/2/layout/IconVerticalSolidList"/>
    <dgm:cxn modelId="{517B5A36-1FC1-496C-B76A-30989A4BD367}" type="presOf" srcId="{2BB27931-6FE5-4916-927C-494F44D5DEEB}" destId="{4A78BECE-5DFB-4DC8-A129-125A8E0B2CD3}" srcOrd="0" destOrd="0" presId="urn:microsoft.com/office/officeart/2018/2/layout/IconVerticalSolidList"/>
    <dgm:cxn modelId="{30DDB148-3B97-4952-9181-A1BD5C09E4A5}" srcId="{551FF960-28C4-4A41-A647-87A6363BED7B}" destId="{3F03C4E5-E703-47BB-B9D2-50E43EEB2B95}" srcOrd="1" destOrd="0" parTransId="{36948CA7-F40A-4C75-8F55-BE1402F8CFE6}" sibTransId="{4282D29E-8C5F-44A0-B8F2-33F6326677B8}"/>
    <dgm:cxn modelId="{6B985967-48A5-4352-9F21-2C058ADE7261}" srcId="{551FF960-28C4-4A41-A647-87A6363BED7B}" destId="{06D0F010-22CD-4CB3-80FC-CBD09A780D1F}" srcOrd="0" destOrd="0" parTransId="{493D040D-3045-4D09-B61E-1D4B6EC6DFC2}" sibTransId="{3ED9EC49-0529-495F-BDB9-C6DE04A457E2}"/>
    <dgm:cxn modelId="{5B75DB91-0F9F-4AC0-A30B-8819254F8149}" type="presOf" srcId="{06D0F010-22CD-4CB3-80FC-CBD09A780D1F}" destId="{0B1B91D5-DCC9-4AFF-8AE6-4040276D82AE}" srcOrd="0" destOrd="0" presId="urn:microsoft.com/office/officeart/2018/2/layout/IconVerticalSolidList"/>
    <dgm:cxn modelId="{6A2C979A-2237-47B3-8BF8-6B90A4D7BCC2}" srcId="{551FF960-28C4-4A41-A647-87A6363BED7B}" destId="{2BB27931-6FE5-4916-927C-494F44D5DEEB}" srcOrd="2" destOrd="0" parTransId="{2D1DEBEB-2116-44AB-84A4-C4AC358AF87B}" sibTransId="{5AC57594-1657-434F-9C8C-5FE15CA459B8}"/>
    <dgm:cxn modelId="{104FAFEF-8121-4855-A9A8-9F3BDADC8271}" type="presOf" srcId="{3F03C4E5-E703-47BB-B9D2-50E43EEB2B95}" destId="{41540E59-983B-4A3A-9A1A-13BFB60EE754}" srcOrd="0" destOrd="0" presId="urn:microsoft.com/office/officeart/2018/2/layout/IconVerticalSolidList"/>
    <dgm:cxn modelId="{ECA10A2D-8A64-4AAF-8E0E-14A1E89FF704}" type="presParOf" srcId="{10B55E4D-8D5B-4E5E-9030-135782BFDA9E}" destId="{044DCB4D-FA3D-44D7-84B7-8AB688779CAC}" srcOrd="0" destOrd="0" presId="urn:microsoft.com/office/officeart/2018/2/layout/IconVerticalSolidList"/>
    <dgm:cxn modelId="{28C2C234-F16D-48FE-BEA5-9435B548B33F}" type="presParOf" srcId="{044DCB4D-FA3D-44D7-84B7-8AB688779CAC}" destId="{D8BCC152-794E-445C-80B8-AA78AE2CC8FC}" srcOrd="0" destOrd="0" presId="urn:microsoft.com/office/officeart/2018/2/layout/IconVerticalSolidList"/>
    <dgm:cxn modelId="{B1E800DC-EE10-434B-B361-14469887B170}" type="presParOf" srcId="{044DCB4D-FA3D-44D7-84B7-8AB688779CAC}" destId="{4CD623C8-4405-47D2-A03E-A7EEFF3E807A}" srcOrd="1" destOrd="0" presId="urn:microsoft.com/office/officeart/2018/2/layout/IconVerticalSolidList"/>
    <dgm:cxn modelId="{B47D22B0-37EF-453E-9734-813FF44BD594}" type="presParOf" srcId="{044DCB4D-FA3D-44D7-84B7-8AB688779CAC}" destId="{4B5A1277-C82A-4AE3-81D0-64A7E95DF45D}" srcOrd="2" destOrd="0" presId="urn:microsoft.com/office/officeart/2018/2/layout/IconVerticalSolidList"/>
    <dgm:cxn modelId="{5865F091-56BA-4C07-9528-918817C16220}" type="presParOf" srcId="{044DCB4D-FA3D-44D7-84B7-8AB688779CAC}" destId="{0B1B91D5-DCC9-4AFF-8AE6-4040276D82AE}" srcOrd="3" destOrd="0" presId="urn:microsoft.com/office/officeart/2018/2/layout/IconVerticalSolidList"/>
    <dgm:cxn modelId="{4B388074-3B4E-4817-B040-B00B0B74EA4E}" type="presParOf" srcId="{10B55E4D-8D5B-4E5E-9030-135782BFDA9E}" destId="{D76E6216-435F-45CF-B231-8068555FC4A3}" srcOrd="1" destOrd="0" presId="urn:microsoft.com/office/officeart/2018/2/layout/IconVerticalSolidList"/>
    <dgm:cxn modelId="{732A7AEF-375A-46CF-9A6B-5D11C909D9AC}" type="presParOf" srcId="{10B55E4D-8D5B-4E5E-9030-135782BFDA9E}" destId="{43F7C945-52E7-4060-8857-DA4B400FA8A8}" srcOrd="2" destOrd="0" presId="urn:microsoft.com/office/officeart/2018/2/layout/IconVerticalSolidList"/>
    <dgm:cxn modelId="{7643F7DF-F324-41D0-BA57-F450A9C6503B}" type="presParOf" srcId="{43F7C945-52E7-4060-8857-DA4B400FA8A8}" destId="{6C2C9AEB-4F91-498B-BB9C-227F5842C39C}" srcOrd="0" destOrd="0" presId="urn:microsoft.com/office/officeart/2018/2/layout/IconVerticalSolidList"/>
    <dgm:cxn modelId="{7557F06F-C1AE-43FC-9E64-2B748BF94E42}" type="presParOf" srcId="{43F7C945-52E7-4060-8857-DA4B400FA8A8}" destId="{CD62BF63-37EB-425E-A0DD-4E4327FFEB49}" srcOrd="1" destOrd="0" presId="urn:microsoft.com/office/officeart/2018/2/layout/IconVerticalSolidList"/>
    <dgm:cxn modelId="{A1053D50-A0AE-43DE-A4FB-F1A312CC0A84}" type="presParOf" srcId="{43F7C945-52E7-4060-8857-DA4B400FA8A8}" destId="{D8DFCA64-6CA0-4263-8760-1590ED7754BE}" srcOrd="2" destOrd="0" presId="urn:microsoft.com/office/officeart/2018/2/layout/IconVerticalSolidList"/>
    <dgm:cxn modelId="{BCA1C11C-E2BA-4B09-84BA-B7A8F7D25518}" type="presParOf" srcId="{43F7C945-52E7-4060-8857-DA4B400FA8A8}" destId="{41540E59-983B-4A3A-9A1A-13BFB60EE754}" srcOrd="3" destOrd="0" presId="urn:microsoft.com/office/officeart/2018/2/layout/IconVerticalSolidList"/>
    <dgm:cxn modelId="{69FE390A-3EF4-45D9-BACC-9F229FE95130}" type="presParOf" srcId="{10B55E4D-8D5B-4E5E-9030-135782BFDA9E}" destId="{60B5EF06-C647-4D16-A8C6-46366143DE93}" srcOrd="3" destOrd="0" presId="urn:microsoft.com/office/officeart/2018/2/layout/IconVerticalSolidList"/>
    <dgm:cxn modelId="{58BADBB4-F4F1-4837-86ED-E228F1B88F20}" type="presParOf" srcId="{10B55E4D-8D5B-4E5E-9030-135782BFDA9E}" destId="{E964DF7C-083C-4129-AC93-916A78E7FF3E}" srcOrd="4" destOrd="0" presId="urn:microsoft.com/office/officeart/2018/2/layout/IconVerticalSolidList"/>
    <dgm:cxn modelId="{21751D86-7971-420B-BBFF-9154D576A41B}" type="presParOf" srcId="{E964DF7C-083C-4129-AC93-916A78E7FF3E}" destId="{61CDD62E-9159-4F4B-BAE3-BC337C6152B5}" srcOrd="0" destOrd="0" presId="urn:microsoft.com/office/officeart/2018/2/layout/IconVerticalSolidList"/>
    <dgm:cxn modelId="{E1DA5C43-ADEB-4BF9-BE97-95577393284C}" type="presParOf" srcId="{E964DF7C-083C-4129-AC93-916A78E7FF3E}" destId="{5E117A29-070A-481A-B08A-EBFE5264301C}" srcOrd="1" destOrd="0" presId="urn:microsoft.com/office/officeart/2018/2/layout/IconVerticalSolidList"/>
    <dgm:cxn modelId="{F8122845-4C0B-4D31-91A5-8362554FC569}" type="presParOf" srcId="{E964DF7C-083C-4129-AC93-916A78E7FF3E}" destId="{E136E8BB-85D6-4B24-B7D5-F53516AAB21B}" srcOrd="2" destOrd="0" presId="urn:microsoft.com/office/officeart/2018/2/layout/IconVerticalSolidList"/>
    <dgm:cxn modelId="{C35B3481-13FD-494B-B028-B23C3E50C225}" type="presParOf" srcId="{E964DF7C-083C-4129-AC93-916A78E7FF3E}" destId="{4A78BECE-5DFB-4DC8-A129-125A8E0B2CD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D13DE3-9E9A-4FA8-A263-45604A68A0ED}" type="doc">
      <dgm:prSet loTypeId="urn:microsoft.com/office/officeart/2005/8/layout/matrix2" loCatId="matrix" qsTypeId="urn:microsoft.com/office/officeart/2005/8/quickstyle/simple1" qsCatId="simple" csTypeId="urn:microsoft.com/office/officeart/2005/8/colors/colorful1" csCatId="colorful"/>
      <dgm:spPr/>
      <dgm:t>
        <a:bodyPr/>
        <a:lstStyle/>
        <a:p>
          <a:endParaRPr lang="en-US"/>
        </a:p>
      </dgm:t>
    </dgm:pt>
    <dgm:pt modelId="{E94D70A3-9A2D-48B2-9598-5EA8B432C530}">
      <dgm:prSet/>
      <dgm:spPr/>
      <dgm:t>
        <a:bodyPr/>
        <a:lstStyle/>
        <a:p>
          <a:r>
            <a:rPr lang="en-US"/>
            <a:t>New dataset created after SMOTE and conversion of categorical features contains 63 columns.</a:t>
          </a:r>
        </a:p>
      </dgm:t>
    </dgm:pt>
    <dgm:pt modelId="{19117CD8-5279-4CEE-8237-9E801E239F29}" type="parTrans" cxnId="{33834F33-CE8B-4B20-B1BA-D9A1F4A0542A}">
      <dgm:prSet/>
      <dgm:spPr/>
      <dgm:t>
        <a:bodyPr/>
        <a:lstStyle/>
        <a:p>
          <a:endParaRPr lang="en-US"/>
        </a:p>
      </dgm:t>
    </dgm:pt>
    <dgm:pt modelId="{F2EBC46A-BE1F-4134-BD80-6B7C22C02EB4}" type="sibTrans" cxnId="{33834F33-CE8B-4B20-B1BA-D9A1F4A0542A}">
      <dgm:prSet/>
      <dgm:spPr/>
      <dgm:t>
        <a:bodyPr/>
        <a:lstStyle/>
        <a:p>
          <a:endParaRPr lang="en-US"/>
        </a:p>
      </dgm:t>
    </dgm:pt>
    <dgm:pt modelId="{C720F462-6E83-4D55-A358-CF7B80E9A4EE}">
      <dgm:prSet/>
      <dgm:spPr/>
      <dgm:t>
        <a:bodyPr/>
        <a:lstStyle/>
        <a:p>
          <a:r>
            <a:rPr lang="en-US"/>
            <a:t>It is not feasible to tarin the model with these many features, as model will suffer from over fitting. </a:t>
          </a:r>
        </a:p>
      </dgm:t>
    </dgm:pt>
    <dgm:pt modelId="{2C645C8E-7ECF-4CDE-AD91-14179FB7F353}" type="parTrans" cxnId="{558C6BB4-FC8E-472E-8E6F-AF64F971A469}">
      <dgm:prSet/>
      <dgm:spPr/>
      <dgm:t>
        <a:bodyPr/>
        <a:lstStyle/>
        <a:p>
          <a:endParaRPr lang="en-US"/>
        </a:p>
      </dgm:t>
    </dgm:pt>
    <dgm:pt modelId="{B34AC375-D710-4727-92D0-AE81B198CE79}" type="sibTrans" cxnId="{558C6BB4-FC8E-472E-8E6F-AF64F971A469}">
      <dgm:prSet/>
      <dgm:spPr/>
      <dgm:t>
        <a:bodyPr/>
        <a:lstStyle/>
        <a:p>
          <a:endParaRPr lang="en-US"/>
        </a:p>
      </dgm:t>
    </dgm:pt>
    <dgm:pt modelId="{DF41AC3A-9FAC-49A0-8040-2684AA6F6E1B}">
      <dgm:prSet/>
      <dgm:spPr/>
      <dgm:t>
        <a:bodyPr/>
        <a:lstStyle/>
        <a:p>
          <a:r>
            <a:rPr lang="en-US"/>
            <a:t>So we will select the features using technique “ Extra Tree classifier”</a:t>
          </a:r>
        </a:p>
      </dgm:t>
    </dgm:pt>
    <dgm:pt modelId="{03A59D21-85BD-4A48-9118-C8F82FD3D878}" type="parTrans" cxnId="{6201B277-BB24-4D85-95D2-B441350300A5}">
      <dgm:prSet/>
      <dgm:spPr/>
      <dgm:t>
        <a:bodyPr/>
        <a:lstStyle/>
        <a:p>
          <a:endParaRPr lang="en-US"/>
        </a:p>
      </dgm:t>
    </dgm:pt>
    <dgm:pt modelId="{0C8CD3B7-E13D-4C5D-83BF-6F13E279DE36}" type="sibTrans" cxnId="{6201B277-BB24-4D85-95D2-B441350300A5}">
      <dgm:prSet/>
      <dgm:spPr/>
      <dgm:t>
        <a:bodyPr/>
        <a:lstStyle/>
        <a:p>
          <a:endParaRPr lang="en-US"/>
        </a:p>
      </dgm:t>
    </dgm:pt>
    <dgm:pt modelId="{948EF0B4-B936-4BD9-9BAC-B8C4A800EF1A}">
      <dgm:prSet/>
      <dgm:spPr/>
      <dgm:t>
        <a:bodyPr/>
        <a:lstStyle/>
        <a:p>
          <a:r>
            <a:rPr lang="en-US"/>
            <a:t>This identifies the topmost 10 features that creates an impact with the target feature.</a:t>
          </a:r>
        </a:p>
      </dgm:t>
    </dgm:pt>
    <dgm:pt modelId="{949278AC-9863-4321-8224-9E5FC2745DAA}" type="parTrans" cxnId="{447F6A0E-8B6B-49FD-9989-B2209C8DFBA1}">
      <dgm:prSet/>
      <dgm:spPr/>
      <dgm:t>
        <a:bodyPr/>
        <a:lstStyle/>
        <a:p>
          <a:endParaRPr lang="en-US"/>
        </a:p>
      </dgm:t>
    </dgm:pt>
    <dgm:pt modelId="{DF454311-962A-4D7C-9B06-D7642732769C}" type="sibTrans" cxnId="{447F6A0E-8B6B-49FD-9989-B2209C8DFBA1}">
      <dgm:prSet/>
      <dgm:spPr/>
      <dgm:t>
        <a:bodyPr/>
        <a:lstStyle/>
        <a:p>
          <a:endParaRPr lang="en-US"/>
        </a:p>
      </dgm:t>
    </dgm:pt>
    <dgm:pt modelId="{496571C3-CC8A-9440-8A17-B88669B70AFC}" type="pres">
      <dgm:prSet presAssocID="{3CD13DE3-9E9A-4FA8-A263-45604A68A0ED}" presName="matrix" presStyleCnt="0">
        <dgm:presLayoutVars>
          <dgm:chMax val="1"/>
          <dgm:dir/>
          <dgm:resizeHandles val="exact"/>
        </dgm:presLayoutVars>
      </dgm:prSet>
      <dgm:spPr/>
    </dgm:pt>
    <dgm:pt modelId="{931472F4-468E-604B-8A4B-6C94223FD3D7}" type="pres">
      <dgm:prSet presAssocID="{3CD13DE3-9E9A-4FA8-A263-45604A68A0ED}" presName="axisShape" presStyleLbl="bgShp" presStyleIdx="0" presStyleCnt="1"/>
      <dgm:spPr/>
    </dgm:pt>
    <dgm:pt modelId="{E244B797-0765-7142-8376-A57AFFDB3CBE}" type="pres">
      <dgm:prSet presAssocID="{3CD13DE3-9E9A-4FA8-A263-45604A68A0ED}" presName="rect1" presStyleLbl="node1" presStyleIdx="0" presStyleCnt="4">
        <dgm:presLayoutVars>
          <dgm:chMax val="0"/>
          <dgm:chPref val="0"/>
          <dgm:bulletEnabled val="1"/>
        </dgm:presLayoutVars>
      </dgm:prSet>
      <dgm:spPr/>
    </dgm:pt>
    <dgm:pt modelId="{63797E37-2846-3142-8B14-F44C7BB0621F}" type="pres">
      <dgm:prSet presAssocID="{3CD13DE3-9E9A-4FA8-A263-45604A68A0ED}" presName="rect2" presStyleLbl="node1" presStyleIdx="1" presStyleCnt="4">
        <dgm:presLayoutVars>
          <dgm:chMax val="0"/>
          <dgm:chPref val="0"/>
          <dgm:bulletEnabled val="1"/>
        </dgm:presLayoutVars>
      </dgm:prSet>
      <dgm:spPr/>
    </dgm:pt>
    <dgm:pt modelId="{394FFD61-7215-B344-A69E-AC8AD3E0A408}" type="pres">
      <dgm:prSet presAssocID="{3CD13DE3-9E9A-4FA8-A263-45604A68A0ED}" presName="rect3" presStyleLbl="node1" presStyleIdx="2" presStyleCnt="4">
        <dgm:presLayoutVars>
          <dgm:chMax val="0"/>
          <dgm:chPref val="0"/>
          <dgm:bulletEnabled val="1"/>
        </dgm:presLayoutVars>
      </dgm:prSet>
      <dgm:spPr/>
    </dgm:pt>
    <dgm:pt modelId="{9F210733-4B89-1A43-9957-169C8C80B709}" type="pres">
      <dgm:prSet presAssocID="{3CD13DE3-9E9A-4FA8-A263-45604A68A0ED}" presName="rect4" presStyleLbl="node1" presStyleIdx="3" presStyleCnt="4">
        <dgm:presLayoutVars>
          <dgm:chMax val="0"/>
          <dgm:chPref val="0"/>
          <dgm:bulletEnabled val="1"/>
        </dgm:presLayoutVars>
      </dgm:prSet>
      <dgm:spPr/>
    </dgm:pt>
  </dgm:ptLst>
  <dgm:cxnLst>
    <dgm:cxn modelId="{447F6A0E-8B6B-49FD-9989-B2209C8DFBA1}" srcId="{3CD13DE3-9E9A-4FA8-A263-45604A68A0ED}" destId="{948EF0B4-B936-4BD9-9BAC-B8C4A800EF1A}" srcOrd="3" destOrd="0" parTransId="{949278AC-9863-4321-8224-9E5FC2745DAA}" sibTransId="{DF454311-962A-4D7C-9B06-D7642732769C}"/>
    <dgm:cxn modelId="{D9654A32-56F1-7D46-AA43-B6415C5B165A}" type="presOf" srcId="{DF41AC3A-9FAC-49A0-8040-2684AA6F6E1B}" destId="{394FFD61-7215-B344-A69E-AC8AD3E0A408}" srcOrd="0" destOrd="0" presId="urn:microsoft.com/office/officeart/2005/8/layout/matrix2"/>
    <dgm:cxn modelId="{33834F33-CE8B-4B20-B1BA-D9A1F4A0542A}" srcId="{3CD13DE3-9E9A-4FA8-A263-45604A68A0ED}" destId="{E94D70A3-9A2D-48B2-9598-5EA8B432C530}" srcOrd="0" destOrd="0" parTransId="{19117CD8-5279-4CEE-8237-9E801E239F29}" sibTransId="{F2EBC46A-BE1F-4134-BD80-6B7C22C02EB4}"/>
    <dgm:cxn modelId="{F4C2A741-BA78-F940-B0BF-15DABF37666A}" type="presOf" srcId="{C720F462-6E83-4D55-A358-CF7B80E9A4EE}" destId="{63797E37-2846-3142-8B14-F44C7BB0621F}" srcOrd="0" destOrd="0" presId="urn:microsoft.com/office/officeart/2005/8/layout/matrix2"/>
    <dgm:cxn modelId="{18B98D51-D2FD-424F-88F3-760EA8CFE5BC}" type="presOf" srcId="{E94D70A3-9A2D-48B2-9598-5EA8B432C530}" destId="{E244B797-0765-7142-8376-A57AFFDB3CBE}" srcOrd="0" destOrd="0" presId="urn:microsoft.com/office/officeart/2005/8/layout/matrix2"/>
    <dgm:cxn modelId="{6201B277-BB24-4D85-95D2-B441350300A5}" srcId="{3CD13DE3-9E9A-4FA8-A263-45604A68A0ED}" destId="{DF41AC3A-9FAC-49A0-8040-2684AA6F6E1B}" srcOrd="2" destOrd="0" parTransId="{03A59D21-85BD-4A48-9118-C8F82FD3D878}" sibTransId="{0C8CD3B7-E13D-4C5D-83BF-6F13E279DE36}"/>
    <dgm:cxn modelId="{C2005D83-DF29-D941-96A4-4ECE3CFD7394}" type="presOf" srcId="{948EF0B4-B936-4BD9-9BAC-B8C4A800EF1A}" destId="{9F210733-4B89-1A43-9957-169C8C80B709}" srcOrd="0" destOrd="0" presId="urn:microsoft.com/office/officeart/2005/8/layout/matrix2"/>
    <dgm:cxn modelId="{EFDF3FB1-BC24-5144-859D-F9E54FADFCE3}" type="presOf" srcId="{3CD13DE3-9E9A-4FA8-A263-45604A68A0ED}" destId="{496571C3-CC8A-9440-8A17-B88669B70AFC}" srcOrd="0" destOrd="0" presId="urn:microsoft.com/office/officeart/2005/8/layout/matrix2"/>
    <dgm:cxn modelId="{558C6BB4-FC8E-472E-8E6F-AF64F971A469}" srcId="{3CD13DE3-9E9A-4FA8-A263-45604A68A0ED}" destId="{C720F462-6E83-4D55-A358-CF7B80E9A4EE}" srcOrd="1" destOrd="0" parTransId="{2C645C8E-7ECF-4CDE-AD91-14179FB7F353}" sibTransId="{B34AC375-D710-4727-92D0-AE81B198CE79}"/>
    <dgm:cxn modelId="{72121E0D-135D-2B48-8031-AB729ED875A9}" type="presParOf" srcId="{496571C3-CC8A-9440-8A17-B88669B70AFC}" destId="{931472F4-468E-604B-8A4B-6C94223FD3D7}" srcOrd="0" destOrd="0" presId="urn:microsoft.com/office/officeart/2005/8/layout/matrix2"/>
    <dgm:cxn modelId="{DEC38AB6-45B8-8C4E-AE71-98928F543538}" type="presParOf" srcId="{496571C3-CC8A-9440-8A17-B88669B70AFC}" destId="{E244B797-0765-7142-8376-A57AFFDB3CBE}" srcOrd="1" destOrd="0" presId="urn:microsoft.com/office/officeart/2005/8/layout/matrix2"/>
    <dgm:cxn modelId="{718C3ECB-BB35-B54C-A55D-2613D883EAB6}" type="presParOf" srcId="{496571C3-CC8A-9440-8A17-B88669B70AFC}" destId="{63797E37-2846-3142-8B14-F44C7BB0621F}" srcOrd="2" destOrd="0" presId="urn:microsoft.com/office/officeart/2005/8/layout/matrix2"/>
    <dgm:cxn modelId="{49EB9B00-0903-D844-842F-50158FD2D173}" type="presParOf" srcId="{496571C3-CC8A-9440-8A17-B88669B70AFC}" destId="{394FFD61-7215-B344-A69E-AC8AD3E0A408}" srcOrd="3" destOrd="0" presId="urn:microsoft.com/office/officeart/2005/8/layout/matrix2"/>
    <dgm:cxn modelId="{E2284FB5-9965-AA41-BF68-9B9D2E6A6080}" type="presParOf" srcId="{496571C3-CC8A-9440-8A17-B88669B70AFC}" destId="{9F210733-4B89-1A43-9957-169C8C80B709}"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CC152-794E-445C-80B8-AA78AE2CC8FC}">
      <dsp:nvSpPr>
        <dsp:cNvPr id="0" name=""/>
        <dsp:cNvSpPr/>
      </dsp:nvSpPr>
      <dsp:spPr>
        <a:xfrm>
          <a:off x="0" y="680"/>
          <a:ext cx="6269038" cy="159164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D623C8-4405-47D2-A03E-A7EEFF3E807A}">
      <dsp:nvSpPr>
        <dsp:cNvPr id="0" name=""/>
        <dsp:cNvSpPr/>
      </dsp:nvSpPr>
      <dsp:spPr>
        <a:xfrm>
          <a:off x="481473" y="358800"/>
          <a:ext cx="875405" cy="8754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1B91D5-DCC9-4AFF-8AE6-4040276D82AE}">
      <dsp:nvSpPr>
        <dsp:cNvPr id="0" name=""/>
        <dsp:cNvSpPr/>
      </dsp:nvSpPr>
      <dsp:spPr>
        <a:xfrm>
          <a:off x="1838352" y="680"/>
          <a:ext cx="4430685" cy="1591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49" tIns="168449" rIns="168449" bIns="168449" numCol="1" spcCol="1270" anchor="ctr" anchorCtr="0">
          <a:noAutofit/>
        </a:bodyPr>
        <a:lstStyle/>
        <a:p>
          <a:pPr marL="0" lvl="0" indent="0" algn="l" defTabSz="1022350">
            <a:lnSpc>
              <a:spcPct val="90000"/>
            </a:lnSpc>
            <a:spcBef>
              <a:spcPct val="0"/>
            </a:spcBef>
            <a:spcAft>
              <a:spcPct val="35000"/>
            </a:spcAft>
            <a:buNone/>
          </a:pPr>
          <a:r>
            <a:rPr lang="en-US" sz="2300" kern="1200"/>
            <a:t>From input dataset, as it contains the ‘target’ value to be predicted for the given input features.</a:t>
          </a:r>
        </a:p>
      </dsp:txBody>
      <dsp:txXfrm>
        <a:off x="1838352" y="680"/>
        <a:ext cx="4430685" cy="1591647"/>
      </dsp:txXfrm>
    </dsp:sp>
    <dsp:sp modelId="{6C2C9AEB-4F91-498B-BB9C-227F5842C39C}">
      <dsp:nvSpPr>
        <dsp:cNvPr id="0" name=""/>
        <dsp:cNvSpPr/>
      </dsp:nvSpPr>
      <dsp:spPr>
        <a:xfrm>
          <a:off x="0" y="1990238"/>
          <a:ext cx="6269038" cy="159164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62BF63-37EB-425E-A0DD-4E4327FFEB49}">
      <dsp:nvSpPr>
        <dsp:cNvPr id="0" name=""/>
        <dsp:cNvSpPr/>
      </dsp:nvSpPr>
      <dsp:spPr>
        <a:xfrm>
          <a:off x="481473" y="2348359"/>
          <a:ext cx="875405" cy="8754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540E59-983B-4A3A-9A1A-13BFB60EE754}">
      <dsp:nvSpPr>
        <dsp:cNvPr id="0" name=""/>
        <dsp:cNvSpPr/>
      </dsp:nvSpPr>
      <dsp:spPr>
        <a:xfrm>
          <a:off x="1838352" y="1990238"/>
          <a:ext cx="4430685" cy="1591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49" tIns="168449" rIns="168449" bIns="168449" numCol="1" spcCol="1270" anchor="ctr" anchorCtr="0">
          <a:noAutofit/>
        </a:bodyPr>
        <a:lstStyle/>
        <a:p>
          <a:pPr marL="0" lvl="0" indent="0" algn="l" defTabSz="1022350">
            <a:lnSpc>
              <a:spcPct val="90000"/>
            </a:lnSpc>
            <a:spcBef>
              <a:spcPct val="0"/>
            </a:spcBef>
            <a:spcAft>
              <a:spcPct val="35000"/>
            </a:spcAft>
            <a:buNone/>
          </a:pPr>
          <a:r>
            <a:rPr lang="en-US" sz="2300" kern="1200"/>
            <a:t>This problem can be achieved with an approach of Supervised ML model.</a:t>
          </a:r>
        </a:p>
      </dsp:txBody>
      <dsp:txXfrm>
        <a:off x="1838352" y="1990238"/>
        <a:ext cx="4430685" cy="1591647"/>
      </dsp:txXfrm>
    </dsp:sp>
    <dsp:sp modelId="{61CDD62E-9159-4F4B-BAE3-BC337C6152B5}">
      <dsp:nvSpPr>
        <dsp:cNvPr id="0" name=""/>
        <dsp:cNvSpPr/>
      </dsp:nvSpPr>
      <dsp:spPr>
        <a:xfrm>
          <a:off x="0" y="3979797"/>
          <a:ext cx="6269038" cy="159164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117A29-070A-481A-B08A-EBFE5264301C}">
      <dsp:nvSpPr>
        <dsp:cNvPr id="0" name=""/>
        <dsp:cNvSpPr/>
      </dsp:nvSpPr>
      <dsp:spPr>
        <a:xfrm>
          <a:off x="481473" y="4337918"/>
          <a:ext cx="875405" cy="8754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78BECE-5DFB-4DC8-A129-125A8E0B2CD3}">
      <dsp:nvSpPr>
        <dsp:cNvPr id="0" name=""/>
        <dsp:cNvSpPr/>
      </dsp:nvSpPr>
      <dsp:spPr>
        <a:xfrm>
          <a:off x="1838352" y="3979797"/>
          <a:ext cx="4430685" cy="1591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49" tIns="168449" rIns="168449" bIns="168449" numCol="1" spcCol="1270" anchor="ctr" anchorCtr="0">
          <a:noAutofit/>
        </a:bodyPr>
        <a:lstStyle/>
        <a:p>
          <a:pPr marL="0" lvl="0" indent="0" algn="l" defTabSz="1022350">
            <a:lnSpc>
              <a:spcPct val="90000"/>
            </a:lnSpc>
            <a:spcBef>
              <a:spcPct val="0"/>
            </a:spcBef>
            <a:spcAft>
              <a:spcPct val="35000"/>
            </a:spcAft>
            <a:buNone/>
          </a:pPr>
          <a:r>
            <a:rPr lang="en-US" sz="2300" kern="1200"/>
            <a:t>Let’s explore more about dataset with EDA (Exploratory Data Analysis stage).</a:t>
          </a:r>
        </a:p>
      </dsp:txBody>
      <dsp:txXfrm>
        <a:off x="1838352" y="3979797"/>
        <a:ext cx="4430685" cy="15916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472F4-468E-604B-8A4B-6C94223FD3D7}">
      <dsp:nvSpPr>
        <dsp:cNvPr id="0" name=""/>
        <dsp:cNvSpPr/>
      </dsp:nvSpPr>
      <dsp:spPr>
        <a:xfrm>
          <a:off x="379476" y="0"/>
          <a:ext cx="5504687" cy="5504687"/>
        </a:xfrm>
        <a:prstGeom prst="quadArrow">
          <a:avLst>
            <a:gd name="adj1" fmla="val 2000"/>
            <a:gd name="adj2" fmla="val 4000"/>
            <a:gd name="adj3" fmla="val 5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44B797-0765-7142-8376-A57AFFDB3CBE}">
      <dsp:nvSpPr>
        <dsp:cNvPr id="0" name=""/>
        <dsp:cNvSpPr/>
      </dsp:nvSpPr>
      <dsp:spPr>
        <a:xfrm>
          <a:off x="737280" y="357804"/>
          <a:ext cx="2201875" cy="220187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New dataset created after SMOTE and conversion of categorical features contains 63 columns.</a:t>
          </a:r>
        </a:p>
      </dsp:txBody>
      <dsp:txXfrm>
        <a:off x="844767" y="465291"/>
        <a:ext cx="1986901" cy="1986901"/>
      </dsp:txXfrm>
    </dsp:sp>
    <dsp:sp modelId="{63797E37-2846-3142-8B14-F44C7BB0621F}">
      <dsp:nvSpPr>
        <dsp:cNvPr id="0" name=""/>
        <dsp:cNvSpPr/>
      </dsp:nvSpPr>
      <dsp:spPr>
        <a:xfrm>
          <a:off x="3324484" y="357804"/>
          <a:ext cx="2201875" cy="220187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It is not feasible to tarin the model with these many features, as model will suffer from over fitting. </a:t>
          </a:r>
        </a:p>
      </dsp:txBody>
      <dsp:txXfrm>
        <a:off x="3431971" y="465291"/>
        <a:ext cx="1986901" cy="1986901"/>
      </dsp:txXfrm>
    </dsp:sp>
    <dsp:sp modelId="{394FFD61-7215-B344-A69E-AC8AD3E0A408}">
      <dsp:nvSpPr>
        <dsp:cNvPr id="0" name=""/>
        <dsp:cNvSpPr/>
      </dsp:nvSpPr>
      <dsp:spPr>
        <a:xfrm>
          <a:off x="737280" y="2945008"/>
          <a:ext cx="2201875" cy="220187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So we will select the features using technique “ Extra Tree classifier”</a:t>
          </a:r>
        </a:p>
      </dsp:txBody>
      <dsp:txXfrm>
        <a:off x="844767" y="3052495"/>
        <a:ext cx="1986901" cy="1986901"/>
      </dsp:txXfrm>
    </dsp:sp>
    <dsp:sp modelId="{9F210733-4B89-1A43-9957-169C8C80B709}">
      <dsp:nvSpPr>
        <dsp:cNvPr id="0" name=""/>
        <dsp:cNvSpPr/>
      </dsp:nvSpPr>
      <dsp:spPr>
        <a:xfrm>
          <a:off x="3324484" y="2945008"/>
          <a:ext cx="2201875" cy="220187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This identifies the topmost 10 features that creates an impact with the target feature.</a:t>
          </a:r>
        </a:p>
      </dsp:txBody>
      <dsp:txXfrm>
        <a:off x="3431971" y="3052495"/>
        <a:ext cx="1986901" cy="198690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754A9-0449-A740-A0F3-32C00257BCF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01E57740-AB75-674A-86D1-44FD0C18CF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D6284BB-EC72-FA47-9C4F-61AB794FD73A}"/>
              </a:ext>
            </a:extLst>
          </p:cNvPr>
          <p:cNvSpPr>
            <a:spLocks noGrp="1"/>
          </p:cNvSpPr>
          <p:nvPr>
            <p:ph type="dt" sz="half" idx="10"/>
          </p:nvPr>
        </p:nvSpPr>
        <p:spPr/>
        <p:txBody>
          <a:bodyPr/>
          <a:lstStyle/>
          <a:p>
            <a:fld id="{F9FF35C6-9620-B84E-8A99-2EDA6FFD4084}" type="datetimeFigureOut">
              <a:rPr lang="en-US" smtClean="0"/>
              <a:t>3/5/21</a:t>
            </a:fld>
            <a:endParaRPr lang="en-US"/>
          </a:p>
        </p:txBody>
      </p:sp>
      <p:sp>
        <p:nvSpPr>
          <p:cNvPr id="5" name="Footer Placeholder 4">
            <a:extLst>
              <a:ext uri="{FF2B5EF4-FFF2-40B4-BE49-F238E27FC236}">
                <a16:creationId xmlns:a16="http://schemas.microsoft.com/office/drawing/2014/main" id="{C00A4C75-7BC8-B14A-AEB6-0641AA0215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E0CC0E-A97C-0D4F-A0DA-A3D96F50D2F3}"/>
              </a:ext>
            </a:extLst>
          </p:cNvPr>
          <p:cNvSpPr>
            <a:spLocks noGrp="1"/>
          </p:cNvSpPr>
          <p:nvPr>
            <p:ph type="sldNum" sz="quarter" idx="12"/>
          </p:nvPr>
        </p:nvSpPr>
        <p:spPr/>
        <p:txBody>
          <a:bodyPr/>
          <a:lstStyle/>
          <a:p>
            <a:fld id="{E36333A5-F636-4948-97D4-A72EB4B94AE4}" type="slidenum">
              <a:rPr lang="en-US" smtClean="0"/>
              <a:t>‹#›</a:t>
            </a:fld>
            <a:endParaRPr lang="en-US"/>
          </a:p>
        </p:txBody>
      </p:sp>
    </p:spTree>
    <p:extLst>
      <p:ext uri="{BB962C8B-B14F-4D97-AF65-F5344CB8AC3E}">
        <p14:creationId xmlns:p14="http://schemas.microsoft.com/office/powerpoint/2010/main" val="1626127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EB1D7-4A7E-F049-A1DE-6F979F0D603F}"/>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28363CE-988D-D24A-BBF8-780EF9E8632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AD03818-198F-2B40-89DD-060037B101F9}"/>
              </a:ext>
            </a:extLst>
          </p:cNvPr>
          <p:cNvSpPr>
            <a:spLocks noGrp="1"/>
          </p:cNvSpPr>
          <p:nvPr>
            <p:ph type="dt" sz="half" idx="10"/>
          </p:nvPr>
        </p:nvSpPr>
        <p:spPr/>
        <p:txBody>
          <a:bodyPr/>
          <a:lstStyle/>
          <a:p>
            <a:fld id="{F9FF35C6-9620-B84E-8A99-2EDA6FFD4084}" type="datetimeFigureOut">
              <a:rPr lang="en-US" smtClean="0"/>
              <a:t>3/5/21</a:t>
            </a:fld>
            <a:endParaRPr lang="en-US"/>
          </a:p>
        </p:txBody>
      </p:sp>
      <p:sp>
        <p:nvSpPr>
          <p:cNvPr id="5" name="Footer Placeholder 4">
            <a:extLst>
              <a:ext uri="{FF2B5EF4-FFF2-40B4-BE49-F238E27FC236}">
                <a16:creationId xmlns:a16="http://schemas.microsoft.com/office/drawing/2014/main" id="{90D19312-9559-734F-A84B-0112A87932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9FFB3D-720E-E64D-B128-478AB4AB1C84}"/>
              </a:ext>
            </a:extLst>
          </p:cNvPr>
          <p:cNvSpPr>
            <a:spLocks noGrp="1"/>
          </p:cNvSpPr>
          <p:nvPr>
            <p:ph type="sldNum" sz="quarter" idx="12"/>
          </p:nvPr>
        </p:nvSpPr>
        <p:spPr/>
        <p:txBody>
          <a:bodyPr/>
          <a:lstStyle/>
          <a:p>
            <a:fld id="{E36333A5-F636-4948-97D4-A72EB4B94AE4}" type="slidenum">
              <a:rPr lang="en-US" smtClean="0"/>
              <a:t>‹#›</a:t>
            </a:fld>
            <a:endParaRPr lang="en-US"/>
          </a:p>
        </p:txBody>
      </p:sp>
    </p:spTree>
    <p:extLst>
      <p:ext uri="{BB962C8B-B14F-4D97-AF65-F5344CB8AC3E}">
        <p14:creationId xmlns:p14="http://schemas.microsoft.com/office/powerpoint/2010/main" val="3154986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4A8605-EC78-2647-AA79-4A40B7CAE5B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B4D4D87-30BC-4E48-842D-B2F144B2FBB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4175E76-FCE4-8044-A7F0-C78D5CBF316E}"/>
              </a:ext>
            </a:extLst>
          </p:cNvPr>
          <p:cNvSpPr>
            <a:spLocks noGrp="1"/>
          </p:cNvSpPr>
          <p:nvPr>
            <p:ph type="dt" sz="half" idx="10"/>
          </p:nvPr>
        </p:nvSpPr>
        <p:spPr/>
        <p:txBody>
          <a:bodyPr/>
          <a:lstStyle/>
          <a:p>
            <a:fld id="{F9FF35C6-9620-B84E-8A99-2EDA6FFD4084}" type="datetimeFigureOut">
              <a:rPr lang="en-US" smtClean="0"/>
              <a:t>3/5/21</a:t>
            </a:fld>
            <a:endParaRPr lang="en-US"/>
          </a:p>
        </p:txBody>
      </p:sp>
      <p:sp>
        <p:nvSpPr>
          <p:cNvPr id="5" name="Footer Placeholder 4">
            <a:extLst>
              <a:ext uri="{FF2B5EF4-FFF2-40B4-BE49-F238E27FC236}">
                <a16:creationId xmlns:a16="http://schemas.microsoft.com/office/drawing/2014/main" id="{1E438380-6883-634E-AB1A-43ED25B953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156586-EE46-FB48-BFF9-3D0B6566C59D}"/>
              </a:ext>
            </a:extLst>
          </p:cNvPr>
          <p:cNvSpPr>
            <a:spLocks noGrp="1"/>
          </p:cNvSpPr>
          <p:nvPr>
            <p:ph type="sldNum" sz="quarter" idx="12"/>
          </p:nvPr>
        </p:nvSpPr>
        <p:spPr/>
        <p:txBody>
          <a:bodyPr/>
          <a:lstStyle/>
          <a:p>
            <a:fld id="{E36333A5-F636-4948-97D4-A72EB4B94AE4}" type="slidenum">
              <a:rPr lang="en-US" smtClean="0"/>
              <a:t>‹#›</a:t>
            </a:fld>
            <a:endParaRPr lang="en-US"/>
          </a:p>
        </p:txBody>
      </p:sp>
    </p:spTree>
    <p:extLst>
      <p:ext uri="{BB962C8B-B14F-4D97-AF65-F5344CB8AC3E}">
        <p14:creationId xmlns:p14="http://schemas.microsoft.com/office/powerpoint/2010/main" val="1129667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B6386-10DD-AC4A-AD7E-1FA4925141F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5624AF4-AEA0-914A-AB63-C5F8413D7B3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80C2CE1-FF2D-DC49-919E-19598143E078}"/>
              </a:ext>
            </a:extLst>
          </p:cNvPr>
          <p:cNvSpPr>
            <a:spLocks noGrp="1"/>
          </p:cNvSpPr>
          <p:nvPr>
            <p:ph type="dt" sz="half" idx="10"/>
          </p:nvPr>
        </p:nvSpPr>
        <p:spPr/>
        <p:txBody>
          <a:bodyPr/>
          <a:lstStyle/>
          <a:p>
            <a:fld id="{F9FF35C6-9620-B84E-8A99-2EDA6FFD4084}" type="datetimeFigureOut">
              <a:rPr lang="en-US" smtClean="0"/>
              <a:t>3/5/21</a:t>
            </a:fld>
            <a:endParaRPr lang="en-US"/>
          </a:p>
        </p:txBody>
      </p:sp>
      <p:sp>
        <p:nvSpPr>
          <p:cNvPr id="5" name="Footer Placeholder 4">
            <a:extLst>
              <a:ext uri="{FF2B5EF4-FFF2-40B4-BE49-F238E27FC236}">
                <a16:creationId xmlns:a16="http://schemas.microsoft.com/office/drawing/2014/main" id="{71B953C5-550E-124B-8964-9597AA79D8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89A432-6733-8F44-BF08-6F3A33EAB4E5}"/>
              </a:ext>
            </a:extLst>
          </p:cNvPr>
          <p:cNvSpPr>
            <a:spLocks noGrp="1"/>
          </p:cNvSpPr>
          <p:nvPr>
            <p:ph type="sldNum" sz="quarter" idx="12"/>
          </p:nvPr>
        </p:nvSpPr>
        <p:spPr/>
        <p:txBody>
          <a:bodyPr/>
          <a:lstStyle/>
          <a:p>
            <a:fld id="{E36333A5-F636-4948-97D4-A72EB4B94AE4}" type="slidenum">
              <a:rPr lang="en-US" smtClean="0"/>
              <a:t>‹#›</a:t>
            </a:fld>
            <a:endParaRPr lang="en-US"/>
          </a:p>
        </p:txBody>
      </p:sp>
    </p:spTree>
    <p:extLst>
      <p:ext uri="{BB962C8B-B14F-4D97-AF65-F5344CB8AC3E}">
        <p14:creationId xmlns:p14="http://schemas.microsoft.com/office/powerpoint/2010/main" val="2686241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BCFC0-B26C-D141-9D19-F386DADB309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A038A55D-FDF3-4946-9D95-F143AD00AC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410637E-76E2-5349-81FA-64B8A531B4AA}"/>
              </a:ext>
            </a:extLst>
          </p:cNvPr>
          <p:cNvSpPr>
            <a:spLocks noGrp="1"/>
          </p:cNvSpPr>
          <p:nvPr>
            <p:ph type="dt" sz="half" idx="10"/>
          </p:nvPr>
        </p:nvSpPr>
        <p:spPr/>
        <p:txBody>
          <a:bodyPr/>
          <a:lstStyle/>
          <a:p>
            <a:fld id="{F9FF35C6-9620-B84E-8A99-2EDA6FFD4084}" type="datetimeFigureOut">
              <a:rPr lang="en-US" smtClean="0"/>
              <a:t>3/5/21</a:t>
            </a:fld>
            <a:endParaRPr lang="en-US"/>
          </a:p>
        </p:txBody>
      </p:sp>
      <p:sp>
        <p:nvSpPr>
          <p:cNvPr id="5" name="Footer Placeholder 4">
            <a:extLst>
              <a:ext uri="{FF2B5EF4-FFF2-40B4-BE49-F238E27FC236}">
                <a16:creationId xmlns:a16="http://schemas.microsoft.com/office/drawing/2014/main" id="{F59C143F-4DBE-5F43-AC2B-2D31513868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54175F-DD47-2740-B30A-7EB9E698B84B}"/>
              </a:ext>
            </a:extLst>
          </p:cNvPr>
          <p:cNvSpPr>
            <a:spLocks noGrp="1"/>
          </p:cNvSpPr>
          <p:nvPr>
            <p:ph type="sldNum" sz="quarter" idx="12"/>
          </p:nvPr>
        </p:nvSpPr>
        <p:spPr/>
        <p:txBody>
          <a:bodyPr/>
          <a:lstStyle/>
          <a:p>
            <a:fld id="{E36333A5-F636-4948-97D4-A72EB4B94AE4}" type="slidenum">
              <a:rPr lang="en-US" smtClean="0"/>
              <a:t>‹#›</a:t>
            </a:fld>
            <a:endParaRPr lang="en-US"/>
          </a:p>
        </p:txBody>
      </p:sp>
    </p:spTree>
    <p:extLst>
      <p:ext uri="{BB962C8B-B14F-4D97-AF65-F5344CB8AC3E}">
        <p14:creationId xmlns:p14="http://schemas.microsoft.com/office/powerpoint/2010/main" val="46551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83BFD-4ED9-0D4F-887F-F2379A2E7DB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29A47AE-F072-F64B-9345-E092C8B4787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162B9837-1F28-C146-8115-11840C64976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AA7C685-829E-C84E-AF86-85D5D23FF9A2}"/>
              </a:ext>
            </a:extLst>
          </p:cNvPr>
          <p:cNvSpPr>
            <a:spLocks noGrp="1"/>
          </p:cNvSpPr>
          <p:nvPr>
            <p:ph type="dt" sz="half" idx="10"/>
          </p:nvPr>
        </p:nvSpPr>
        <p:spPr/>
        <p:txBody>
          <a:bodyPr/>
          <a:lstStyle/>
          <a:p>
            <a:fld id="{F9FF35C6-9620-B84E-8A99-2EDA6FFD4084}" type="datetimeFigureOut">
              <a:rPr lang="en-US" smtClean="0"/>
              <a:t>3/5/21</a:t>
            </a:fld>
            <a:endParaRPr lang="en-US"/>
          </a:p>
        </p:txBody>
      </p:sp>
      <p:sp>
        <p:nvSpPr>
          <p:cNvPr id="6" name="Footer Placeholder 5">
            <a:extLst>
              <a:ext uri="{FF2B5EF4-FFF2-40B4-BE49-F238E27FC236}">
                <a16:creationId xmlns:a16="http://schemas.microsoft.com/office/drawing/2014/main" id="{1D84AC5D-EDCA-1249-B605-CA0D93678F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9F3F30-A991-624E-B437-BCCCB4285ED9}"/>
              </a:ext>
            </a:extLst>
          </p:cNvPr>
          <p:cNvSpPr>
            <a:spLocks noGrp="1"/>
          </p:cNvSpPr>
          <p:nvPr>
            <p:ph type="sldNum" sz="quarter" idx="12"/>
          </p:nvPr>
        </p:nvSpPr>
        <p:spPr/>
        <p:txBody>
          <a:bodyPr/>
          <a:lstStyle/>
          <a:p>
            <a:fld id="{E36333A5-F636-4948-97D4-A72EB4B94AE4}" type="slidenum">
              <a:rPr lang="en-US" smtClean="0"/>
              <a:t>‹#›</a:t>
            </a:fld>
            <a:endParaRPr lang="en-US"/>
          </a:p>
        </p:txBody>
      </p:sp>
    </p:spTree>
    <p:extLst>
      <p:ext uri="{BB962C8B-B14F-4D97-AF65-F5344CB8AC3E}">
        <p14:creationId xmlns:p14="http://schemas.microsoft.com/office/powerpoint/2010/main" val="444638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CA524-B41C-0E40-81A6-CFF1564C31A0}"/>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06CACC9-EB3A-8246-B486-0E9F61CFCF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45A3D71-CB5F-D641-A994-8AAA8DE99F7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D2F7DBD-B4D3-DD41-AAAB-A87E8C3A42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68768F8-106D-904B-80FB-03AEBE4C3FD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99956B28-BDAC-A140-82A8-A50D8309B5E8}"/>
              </a:ext>
            </a:extLst>
          </p:cNvPr>
          <p:cNvSpPr>
            <a:spLocks noGrp="1"/>
          </p:cNvSpPr>
          <p:nvPr>
            <p:ph type="dt" sz="half" idx="10"/>
          </p:nvPr>
        </p:nvSpPr>
        <p:spPr/>
        <p:txBody>
          <a:bodyPr/>
          <a:lstStyle/>
          <a:p>
            <a:fld id="{F9FF35C6-9620-B84E-8A99-2EDA6FFD4084}" type="datetimeFigureOut">
              <a:rPr lang="en-US" smtClean="0"/>
              <a:t>3/5/21</a:t>
            </a:fld>
            <a:endParaRPr lang="en-US"/>
          </a:p>
        </p:txBody>
      </p:sp>
      <p:sp>
        <p:nvSpPr>
          <p:cNvPr id="8" name="Footer Placeholder 7">
            <a:extLst>
              <a:ext uri="{FF2B5EF4-FFF2-40B4-BE49-F238E27FC236}">
                <a16:creationId xmlns:a16="http://schemas.microsoft.com/office/drawing/2014/main" id="{4335BCB9-2BC0-C042-861A-6522E36871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43DA5B-0A16-514E-AF97-E61CE467C7AA}"/>
              </a:ext>
            </a:extLst>
          </p:cNvPr>
          <p:cNvSpPr>
            <a:spLocks noGrp="1"/>
          </p:cNvSpPr>
          <p:nvPr>
            <p:ph type="sldNum" sz="quarter" idx="12"/>
          </p:nvPr>
        </p:nvSpPr>
        <p:spPr/>
        <p:txBody>
          <a:bodyPr/>
          <a:lstStyle/>
          <a:p>
            <a:fld id="{E36333A5-F636-4948-97D4-A72EB4B94AE4}" type="slidenum">
              <a:rPr lang="en-US" smtClean="0"/>
              <a:t>‹#›</a:t>
            </a:fld>
            <a:endParaRPr lang="en-US"/>
          </a:p>
        </p:txBody>
      </p:sp>
    </p:spTree>
    <p:extLst>
      <p:ext uri="{BB962C8B-B14F-4D97-AF65-F5344CB8AC3E}">
        <p14:creationId xmlns:p14="http://schemas.microsoft.com/office/powerpoint/2010/main" val="1920705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5422E-D8C5-6146-8CA1-D5E95715AAA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1BCF7C5-C389-2340-B9D7-EEAE38B7D5E5}"/>
              </a:ext>
            </a:extLst>
          </p:cNvPr>
          <p:cNvSpPr>
            <a:spLocks noGrp="1"/>
          </p:cNvSpPr>
          <p:nvPr>
            <p:ph type="dt" sz="half" idx="10"/>
          </p:nvPr>
        </p:nvSpPr>
        <p:spPr/>
        <p:txBody>
          <a:bodyPr/>
          <a:lstStyle/>
          <a:p>
            <a:fld id="{F9FF35C6-9620-B84E-8A99-2EDA6FFD4084}" type="datetimeFigureOut">
              <a:rPr lang="en-US" smtClean="0"/>
              <a:t>3/5/21</a:t>
            </a:fld>
            <a:endParaRPr lang="en-US"/>
          </a:p>
        </p:txBody>
      </p:sp>
      <p:sp>
        <p:nvSpPr>
          <p:cNvPr id="4" name="Footer Placeholder 3">
            <a:extLst>
              <a:ext uri="{FF2B5EF4-FFF2-40B4-BE49-F238E27FC236}">
                <a16:creationId xmlns:a16="http://schemas.microsoft.com/office/drawing/2014/main" id="{52157995-9DDC-F247-93E6-DD321D54C9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55B65F0-8FCF-1545-A656-0E4E2E5310F0}"/>
              </a:ext>
            </a:extLst>
          </p:cNvPr>
          <p:cNvSpPr>
            <a:spLocks noGrp="1"/>
          </p:cNvSpPr>
          <p:nvPr>
            <p:ph type="sldNum" sz="quarter" idx="12"/>
          </p:nvPr>
        </p:nvSpPr>
        <p:spPr/>
        <p:txBody>
          <a:bodyPr/>
          <a:lstStyle/>
          <a:p>
            <a:fld id="{E36333A5-F636-4948-97D4-A72EB4B94AE4}" type="slidenum">
              <a:rPr lang="en-US" smtClean="0"/>
              <a:t>‹#›</a:t>
            </a:fld>
            <a:endParaRPr lang="en-US"/>
          </a:p>
        </p:txBody>
      </p:sp>
    </p:spTree>
    <p:extLst>
      <p:ext uri="{BB962C8B-B14F-4D97-AF65-F5344CB8AC3E}">
        <p14:creationId xmlns:p14="http://schemas.microsoft.com/office/powerpoint/2010/main" val="44194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A2F2CD-4F9B-4E47-BA9B-8AE99E46A4E9}"/>
              </a:ext>
            </a:extLst>
          </p:cNvPr>
          <p:cNvSpPr>
            <a:spLocks noGrp="1"/>
          </p:cNvSpPr>
          <p:nvPr>
            <p:ph type="dt" sz="half" idx="10"/>
          </p:nvPr>
        </p:nvSpPr>
        <p:spPr/>
        <p:txBody>
          <a:bodyPr/>
          <a:lstStyle/>
          <a:p>
            <a:fld id="{F9FF35C6-9620-B84E-8A99-2EDA6FFD4084}" type="datetimeFigureOut">
              <a:rPr lang="en-US" smtClean="0"/>
              <a:t>3/5/21</a:t>
            </a:fld>
            <a:endParaRPr lang="en-US"/>
          </a:p>
        </p:txBody>
      </p:sp>
      <p:sp>
        <p:nvSpPr>
          <p:cNvPr id="3" name="Footer Placeholder 2">
            <a:extLst>
              <a:ext uri="{FF2B5EF4-FFF2-40B4-BE49-F238E27FC236}">
                <a16:creationId xmlns:a16="http://schemas.microsoft.com/office/drawing/2014/main" id="{F3B0B791-79EB-9F46-B848-3BCE829576A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4D3AA55-14A2-D94A-BB2F-47EAE813E326}"/>
              </a:ext>
            </a:extLst>
          </p:cNvPr>
          <p:cNvSpPr>
            <a:spLocks noGrp="1"/>
          </p:cNvSpPr>
          <p:nvPr>
            <p:ph type="sldNum" sz="quarter" idx="12"/>
          </p:nvPr>
        </p:nvSpPr>
        <p:spPr/>
        <p:txBody>
          <a:bodyPr/>
          <a:lstStyle/>
          <a:p>
            <a:fld id="{E36333A5-F636-4948-97D4-A72EB4B94AE4}" type="slidenum">
              <a:rPr lang="en-US" smtClean="0"/>
              <a:t>‹#›</a:t>
            </a:fld>
            <a:endParaRPr lang="en-US"/>
          </a:p>
        </p:txBody>
      </p:sp>
    </p:spTree>
    <p:extLst>
      <p:ext uri="{BB962C8B-B14F-4D97-AF65-F5344CB8AC3E}">
        <p14:creationId xmlns:p14="http://schemas.microsoft.com/office/powerpoint/2010/main" val="894950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D0878-DA4B-5D42-AC0B-321BAE18B60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6D51C07-AE44-EB4E-B013-A1F70DDDA3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40CC420-1970-1843-8673-4E9D3E34CD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27A01FE-F392-7D43-835C-FA2912B2B33B}"/>
              </a:ext>
            </a:extLst>
          </p:cNvPr>
          <p:cNvSpPr>
            <a:spLocks noGrp="1"/>
          </p:cNvSpPr>
          <p:nvPr>
            <p:ph type="dt" sz="half" idx="10"/>
          </p:nvPr>
        </p:nvSpPr>
        <p:spPr/>
        <p:txBody>
          <a:bodyPr/>
          <a:lstStyle/>
          <a:p>
            <a:fld id="{F9FF35C6-9620-B84E-8A99-2EDA6FFD4084}" type="datetimeFigureOut">
              <a:rPr lang="en-US" smtClean="0"/>
              <a:t>3/5/21</a:t>
            </a:fld>
            <a:endParaRPr lang="en-US"/>
          </a:p>
        </p:txBody>
      </p:sp>
      <p:sp>
        <p:nvSpPr>
          <p:cNvPr id="6" name="Footer Placeholder 5">
            <a:extLst>
              <a:ext uri="{FF2B5EF4-FFF2-40B4-BE49-F238E27FC236}">
                <a16:creationId xmlns:a16="http://schemas.microsoft.com/office/drawing/2014/main" id="{4BE1537F-C1D4-7249-AE0A-A7FECF9145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6B5D92-A70D-2349-A056-9176340822A3}"/>
              </a:ext>
            </a:extLst>
          </p:cNvPr>
          <p:cNvSpPr>
            <a:spLocks noGrp="1"/>
          </p:cNvSpPr>
          <p:nvPr>
            <p:ph type="sldNum" sz="quarter" idx="12"/>
          </p:nvPr>
        </p:nvSpPr>
        <p:spPr/>
        <p:txBody>
          <a:bodyPr/>
          <a:lstStyle/>
          <a:p>
            <a:fld id="{E36333A5-F636-4948-97D4-A72EB4B94AE4}" type="slidenum">
              <a:rPr lang="en-US" smtClean="0"/>
              <a:t>‹#›</a:t>
            </a:fld>
            <a:endParaRPr lang="en-US"/>
          </a:p>
        </p:txBody>
      </p:sp>
    </p:spTree>
    <p:extLst>
      <p:ext uri="{BB962C8B-B14F-4D97-AF65-F5344CB8AC3E}">
        <p14:creationId xmlns:p14="http://schemas.microsoft.com/office/powerpoint/2010/main" val="973917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D5C9E-DAAF-9D4E-9230-C0D8AC34B25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0A24AA2-FA38-DC4E-9918-39DD8C4F4E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A757CE3-C492-D941-8625-E1EFA354BD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B8862A7-7799-1643-8ED3-E6542F937845}"/>
              </a:ext>
            </a:extLst>
          </p:cNvPr>
          <p:cNvSpPr>
            <a:spLocks noGrp="1"/>
          </p:cNvSpPr>
          <p:nvPr>
            <p:ph type="dt" sz="half" idx="10"/>
          </p:nvPr>
        </p:nvSpPr>
        <p:spPr/>
        <p:txBody>
          <a:bodyPr/>
          <a:lstStyle/>
          <a:p>
            <a:fld id="{F9FF35C6-9620-B84E-8A99-2EDA6FFD4084}" type="datetimeFigureOut">
              <a:rPr lang="en-US" smtClean="0"/>
              <a:t>3/5/21</a:t>
            </a:fld>
            <a:endParaRPr lang="en-US"/>
          </a:p>
        </p:txBody>
      </p:sp>
      <p:sp>
        <p:nvSpPr>
          <p:cNvPr id="6" name="Footer Placeholder 5">
            <a:extLst>
              <a:ext uri="{FF2B5EF4-FFF2-40B4-BE49-F238E27FC236}">
                <a16:creationId xmlns:a16="http://schemas.microsoft.com/office/drawing/2014/main" id="{76E4CB5A-B3E9-F941-BA73-A3580D3072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FB35A4-1B59-0349-9A60-050C29A2FF25}"/>
              </a:ext>
            </a:extLst>
          </p:cNvPr>
          <p:cNvSpPr>
            <a:spLocks noGrp="1"/>
          </p:cNvSpPr>
          <p:nvPr>
            <p:ph type="sldNum" sz="quarter" idx="12"/>
          </p:nvPr>
        </p:nvSpPr>
        <p:spPr/>
        <p:txBody>
          <a:bodyPr/>
          <a:lstStyle/>
          <a:p>
            <a:fld id="{E36333A5-F636-4948-97D4-A72EB4B94AE4}" type="slidenum">
              <a:rPr lang="en-US" smtClean="0"/>
              <a:t>‹#›</a:t>
            </a:fld>
            <a:endParaRPr lang="en-US"/>
          </a:p>
        </p:txBody>
      </p:sp>
    </p:spTree>
    <p:extLst>
      <p:ext uri="{BB962C8B-B14F-4D97-AF65-F5344CB8AC3E}">
        <p14:creationId xmlns:p14="http://schemas.microsoft.com/office/powerpoint/2010/main" val="1811252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F0783A-E4BF-4343-8704-612860A751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4657BCC-ADF9-8B47-BCB8-36B623EAB0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D8DAC8E-54FB-FD40-AACA-218EB9B292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FF35C6-9620-B84E-8A99-2EDA6FFD4084}" type="datetimeFigureOut">
              <a:rPr lang="en-US" smtClean="0"/>
              <a:t>3/5/21</a:t>
            </a:fld>
            <a:endParaRPr lang="en-US"/>
          </a:p>
        </p:txBody>
      </p:sp>
      <p:sp>
        <p:nvSpPr>
          <p:cNvPr id="5" name="Footer Placeholder 4">
            <a:extLst>
              <a:ext uri="{FF2B5EF4-FFF2-40B4-BE49-F238E27FC236}">
                <a16:creationId xmlns:a16="http://schemas.microsoft.com/office/drawing/2014/main" id="{D5A92EAE-410F-C648-A507-E41D50D2BE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61E55E-5842-0043-B2BD-D0FCA0C1EB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6333A5-F636-4948-97D4-A72EB4B94AE4}" type="slidenum">
              <a:rPr lang="en-US" smtClean="0"/>
              <a:t>‹#›</a:t>
            </a:fld>
            <a:endParaRPr lang="en-US"/>
          </a:p>
        </p:txBody>
      </p:sp>
    </p:spTree>
    <p:extLst>
      <p:ext uri="{BB962C8B-B14F-4D97-AF65-F5344CB8AC3E}">
        <p14:creationId xmlns:p14="http://schemas.microsoft.com/office/powerpoint/2010/main" val="7589447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gif"/></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Video 24">
            <a:extLst>
              <a:ext uri="{FF2B5EF4-FFF2-40B4-BE49-F238E27FC236}">
                <a16:creationId xmlns:a16="http://schemas.microsoft.com/office/drawing/2014/main" id="{1CBF84DB-E0F3-40CE-BD09-D0246B02403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31" name="Rectangle 3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8846F9-6C68-8449-A9BA-C176E68CEA62}"/>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pPr>
              <a:tabLst>
                <a:tab pos="0" algn="l"/>
              </a:tabLst>
            </a:pPr>
            <a:r>
              <a:rPr lang="en-GB" sz="5200" b="1" spc="-1" dirty="0">
                <a:solidFill>
                  <a:srgbClr val="FFFFFF"/>
                </a:solidFill>
                <a:latin typeface="Verdana"/>
                <a:ea typeface="Verdana"/>
              </a:rPr>
              <a:t>Predicting the success of a bank tele marketing campaign</a:t>
            </a:r>
            <a:endParaRPr lang="en-US" sz="5200" spc="-1" dirty="0">
              <a:solidFill>
                <a:srgbClr val="FFFFFF"/>
              </a:solidFill>
              <a:latin typeface="Arial"/>
            </a:endParaRPr>
          </a:p>
        </p:txBody>
      </p:sp>
      <p:sp>
        <p:nvSpPr>
          <p:cNvPr id="3" name="Subtitle 2">
            <a:extLst>
              <a:ext uri="{FF2B5EF4-FFF2-40B4-BE49-F238E27FC236}">
                <a16:creationId xmlns:a16="http://schemas.microsoft.com/office/drawing/2014/main" id="{671E3DD7-A791-B547-80EC-53D09C0E1AA0}"/>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latin typeface="Algerian" pitchFamily="82" charset="77"/>
              </a:rPr>
              <a:t> Methodology and ML model </a:t>
            </a:r>
          </a:p>
        </p:txBody>
      </p:sp>
    </p:spTree>
    <p:extLst>
      <p:ext uri="{BB962C8B-B14F-4D97-AF65-F5344CB8AC3E}">
        <p14:creationId xmlns:p14="http://schemas.microsoft.com/office/powerpoint/2010/main" val="2342206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5"/>
                                        </p:tgtEl>
                                      </p:cBhvr>
                                    </p:cmd>
                                  </p:childTnLst>
                                </p:cTn>
                              </p:par>
                            </p:childTnLst>
                          </p:cTn>
                        </p:par>
                      </p:childTnLst>
                    </p:cTn>
                  </p:par>
                </p:childTnLst>
              </p:cTn>
              <p:nextCondLst>
                <p:cond evt="onClick" delay="0">
                  <p:tgtEl>
                    <p:spTgt spid="25"/>
                  </p:tgtEl>
                </p:cond>
              </p:nextCondLst>
            </p:seq>
            <p:video>
              <p:cMediaNode mute="1">
                <p:cTn id="12" repeatCount="indefinite" fill="hold" display="0">
                  <p:stCondLst>
                    <p:cond delay="indefinite"/>
                  </p:stCondLst>
                </p:cTn>
                <p:tgtEl>
                  <p:spTgt spid="2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6E02B-0FC2-184E-93AC-F2D7E18D5AC9}"/>
              </a:ext>
            </a:extLst>
          </p:cNvPr>
          <p:cNvSpPr>
            <a:spLocks noGrp="1"/>
          </p:cNvSpPr>
          <p:nvPr>
            <p:ph type="title"/>
          </p:nvPr>
        </p:nvSpPr>
        <p:spPr/>
        <p:txBody>
          <a:bodyPr/>
          <a:lstStyle/>
          <a:p>
            <a:r>
              <a:rPr lang="en-US" dirty="0"/>
              <a:t>Cont.</a:t>
            </a:r>
          </a:p>
        </p:txBody>
      </p:sp>
      <p:pic>
        <p:nvPicPr>
          <p:cNvPr id="1026" name="Picture 2" descr="Image for post">
            <a:extLst>
              <a:ext uri="{FF2B5EF4-FFF2-40B4-BE49-F238E27FC236}">
                <a16:creationId xmlns:a16="http://schemas.microsoft.com/office/drawing/2014/main" id="{3456CF0D-0A40-AE4A-BF28-E5B5BC79D57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71713" y="1863945"/>
            <a:ext cx="7304087" cy="4351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8998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94772F-F2FA-0940-8DC1-D6B106E6CF9D}"/>
              </a:ext>
            </a:extLst>
          </p:cNvPr>
          <p:cNvSpPr>
            <a:spLocks noGrp="1"/>
          </p:cNvSpPr>
          <p:nvPr>
            <p:ph type="title"/>
          </p:nvPr>
        </p:nvSpPr>
        <p:spPr>
          <a:xfrm>
            <a:off x="793662" y="386930"/>
            <a:ext cx="10066122" cy="1298448"/>
          </a:xfrm>
        </p:spPr>
        <p:txBody>
          <a:bodyPr anchor="b">
            <a:normAutofit/>
          </a:bodyPr>
          <a:lstStyle/>
          <a:p>
            <a:r>
              <a:rPr lang="en-US" sz="4800"/>
              <a:t>Random-Forest ML model</a:t>
            </a:r>
          </a:p>
        </p:txBody>
      </p:sp>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F8917B3-C43A-C44A-8087-3EA4632974F2}"/>
              </a:ext>
            </a:extLst>
          </p:cNvPr>
          <p:cNvSpPr>
            <a:spLocks noGrp="1"/>
          </p:cNvSpPr>
          <p:nvPr>
            <p:ph idx="1"/>
          </p:nvPr>
        </p:nvSpPr>
        <p:spPr>
          <a:xfrm>
            <a:off x="793661" y="2599509"/>
            <a:ext cx="4958534" cy="3639450"/>
          </a:xfrm>
        </p:spPr>
        <p:txBody>
          <a:bodyPr anchor="ctr">
            <a:normAutofit/>
          </a:bodyPr>
          <a:lstStyle/>
          <a:p>
            <a:r>
              <a:rPr lang="en-US" sz="1800" dirty="0"/>
              <a:t>After pair plot, it is more suitable to apply Random Forest</a:t>
            </a:r>
          </a:p>
          <a:p>
            <a:r>
              <a:rPr lang="en-US" sz="1800" dirty="0"/>
              <a:t>After selecting top 10 features and converting predicted value into label encoding, applied Random forest with </a:t>
            </a:r>
            <a:r>
              <a:rPr lang="en-US" sz="1800" dirty="0" err="1"/>
              <a:t>n_estimators</a:t>
            </a:r>
            <a:r>
              <a:rPr lang="en-US" sz="1800" dirty="0"/>
              <a:t>=20</a:t>
            </a:r>
          </a:p>
          <a:p>
            <a:r>
              <a:rPr lang="en-US" sz="1800" dirty="0"/>
              <a:t>This model gives the accuracy of 93%.</a:t>
            </a:r>
          </a:p>
          <a:p>
            <a:r>
              <a:rPr lang="en-US" sz="1800" dirty="0">
                <a:solidFill>
                  <a:srgbClr val="C00000"/>
                </a:solidFill>
              </a:rPr>
              <a:t>Notebook link: (</a:t>
            </a:r>
            <a:r>
              <a:rPr lang="en-US" sz="1800" dirty="0" err="1">
                <a:solidFill>
                  <a:srgbClr val="C00000"/>
                </a:solidFill>
              </a:rPr>
              <a:t>model.ipynb</a:t>
            </a:r>
            <a:r>
              <a:rPr lang="en-US" sz="1800" dirty="0">
                <a:solidFill>
                  <a:srgbClr val="C00000"/>
                </a:solidFill>
              </a:rPr>
              <a:t>)</a:t>
            </a:r>
          </a:p>
          <a:p>
            <a:endParaRPr lang="en-IN" sz="1400" dirty="0"/>
          </a:p>
        </p:txBody>
      </p:sp>
      <p:sp>
        <p:nvSpPr>
          <p:cNvPr id="15" name="Rectangle 1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84262E97-E180-2449-A59E-23AF4440ADCD}"/>
              </a:ext>
            </a:extLst>
          </p:cNvPr>
          <p:cNvGraphicFramePr>
            <a:graphicFrameLocks noGrp="1"/>
          </p:cNvGraphicFramePr>
          <p:nvPr>
            <p:extLst>
              <p:ext uri="{D42A27DB-BD31-4B8C-83A1-F6EECF244321}">
                <p14:modId xmlns:p14="http://schemas.microsoft.com/office/powerpoint/2010/main" val="3545413924"/>
              </p:ext>
            </p:extLst>
          </p:nvPr>
        </p:nvGraphicFramePr>
        <p:xfrm>
          <a:off x="5911532" y="3529582"/>
          <a:ext cx="5150280" cy="1623592"/>
        </p:xfrm>
        <a:graphic>
          <a:graphicData uri="http://schemas.openxmlformats.org/drawingml/2006/table">
            <a:tbl>
              <a:tblPr firstRow="1" bandRow="1">
                <a:tableStyleId>{5C22544A-7EE6-4342-B048-85BDC9FD1C3A}</a:tableStyleId>
              </a:tblPr>
              <a:tblGrid>
                <a:gridCol w="484405">
                  <a:extLst>
                    <a:ext uri="{9D8B030D-6E8A-4147-A177-3AD203B41FA5}">
                      <a16:colId xmlns:a16="http://schemas.microsoft.com/office/drawing/2014/main" val="4268335007"/>
                    </a:ext>
                  </a:extLst>
                </a:gridCol>
                <a:gridCol w="1444862">
                  <a:extLst>
                    <a:ext uri="{9D8B030D-6E8A-4147-A177-3AD203B41FA5}">
                      <a16:colId xmlns:a16="http://schemas.microsoft.com/office/drawing/2014/main" val="1440012104"/>
                    </a:ext>
                  </a:extLst>
                </a:gridCol>
                <a:gridCol w="1041192">
                  <a:extLst>
                    <a:ext uri="{9D8B030D-6E8A-4147-A177-3AD203B41FA5}">
                      <a16:colId xmlns:a16="http://schemas.microsoft.com/office/drawing/2014/main" val="1378752298"/>
                    </a:ext>
                  </a:extLst>
                </a:gridCol>
                <a:gridCol w="957674">
                  <a:extLst>
                    <a:ext uri="{9D8B030D-6E8A-4147-A177-3AD203B41FA5}">
                      <a16:colId xmlns:a16="http://schemas.microsoft.com/office/drawing/2014/main" val="3561310695"/>
                    </a:ext>
                  </a:extLst>
                </a:gridCol>
                <a:gridCol w="1222147">
                  <a:extLst>
                    <a:ext uri="{9D8B030D-6E8A-4147-A177-3AD203B41FA5}">
                      <a16:colId xmlns:a16="http://schemas.microsoft.com/office/drawing/2014/main" val="1003785689"/>
                    </a:ext>
                  </a:extLst>
                </a:gridCol>
              </a:tblGrid>
              <a:tr h="741640">
                <a:tc>
                  <a:txBody>
                    <a:bodyPr/>
                    <a:lstStyle/>
                    <a:p>
                      <a:pPr algn="ctr"/>
                      <a:endParaRPr lang="en-US" sz="2000"/>
                    </a:p>
                  </a:txBody>
                  <a:tcPr marL="100222" marR="100222" marT="50111" marB="50111"/>
                </a:tc>
                <a:tc>
                  <a:txBody>
                    <a:bodyPr/>
                    <a:lstStyle/>
                    <a:p>
                      <a:pPr algn="ctr"/>
                      <a:r>
                        <a:rPr lang="en-US" sz="2000"/>
                        <a:t>Precision </a:t>
                      </a:r>
                    </a:p>
                  </a:txBody>
                  <a:tcPr marL="100222" marR="100222" marT="50111" marB="50111"/>
                </a:tc>
                <a:tc>
                  <a:txBody>
                    <a:bodyPr/>
                    <a:lstStyle/>
                    <a:p>
                      <a:pPr algn="ctr"/>
                      <a:r>
                        <a:rPr lang="en-US" sz="2000"/>
                        <a:t>Recall</a:t>
                      </a:r>
                    </a:p>
                  </a:txBody>
                  <a:tcPr marL="100222" marR="100222" marT="50111" marB="50111"/>
                </a:tc>
                <a:tc>
                  <a:txBody>
                    <a:bodyPr/>
                    <a:lstStyle/>
                    <a:p>
                      <a:pPr algn="ctr"/>
                      <a:r>
                        <a:rPr lang="en-US" sz="2000"/>
                        <a:t>F1-score</a:t>
                      </a:r>
                    </a:p>
                  </a:txBody>
                  <a:tcPr marL="100222" marR="100222" marT="50111" marB="50111"/>
                </a:tc>
                <a:tc>
                  <a:txBody>
                    <a:bodyPr/>
                    <a:lstStyle/>
                    <a:p>
                      <a:pPr algn="ctr"/>
                      <a:r>
                        <a:rPr lang="en-US" sz="2000"/>
                        <a:t>Support</a:t>
                      </a:r>
                    </a:p>
                  </a:txBody>
                  <a:tcPr marL="100222" marR="100222" marT="50111" marB="50111"/>
                </a:tc>
                <a:extLst>
                  <a:ext uri="{0D108BD9-81ED-4DB2-BD59-A6C34878D82A}">
                    <a16:rowId xmlns:a16="http://schemas.microsoft.com/office/drawing/2014/main" val="2909409596"/>
                  </a:ext>
                </a:extLst>
              </a:tr>
              <a:tr h="440976">
                <a:tc>
                  <a:txBody>
                    <a:bodyPr/>
                    <a:lstStyle/>
                    <a:p>
                      <a:pPr algn="ctr"/>
                      <a:r>
                        <a:rPr lang="en-US" sz="2000"/>
                        <a:t>0</a:t>
                      </a:r>
                    </a:p>
                  </a:txBody>
                  <a:tcPr marL="100222" marR="100222" marT="50111" marB="50111"/>
                </a:tc>
                <a:tc>
                  <a:txBody>
                    <a:bodyPr/>
                    <a:lstStyle/>
                    <a:p>
                      <a:pPr algn="ctr"/>
                      <a:r>
                        <a:rPr lang="en-IN" sz="2000"/>
                        <a:t> 0.94 </a:t>
                      </a:r>
                      <a:endParaRPr lang="en-US" sz="2000"/>
                    </a:p>
                  </a:txBody>
                  <a:tcPr marL="100222" marR="100222" marT="50111" marB="50111"/>
                </a:tc>
                <a:tc>
                  <a:txBody>
                    <a:bodyPr/>
                    <a:lstStyle/>
                    <a:p>
                      <a:pPr algn="ctr"/>
                      <a:r>
                        <a:rPr lang="en-IN" sz="2000"/>
                        <a:t>0.92 </a:t>
                      </a:r>
                      <a:endParaRPr lang="en-US" sz="2000"/>
                    </a:p>
                  </a:txBody>
                  <a:tcPr marL="100222" marR="100222" marT="50111" marB="50111"/>
                </a:tc>
                <a:tc>
                  <a:txBody>
                    <a:bodyPr/>
                    <a:lstStyle/>
                    <a:p>
                      <a:pPr algn="ctr"/>
                      <a:r>
                        <a:rPr lang="en-IN" sz="2000"/>
                        <a:t>0.93</a:t>
                      </a:r>
                      <a:endParaRPr lang="en-US" sz="2000"/>
                    </a:p>
                  </a:txBody>
                  <a:tcPr marL="100222" marR="100222" marT="50111" marB="50111"/>
                </a:tc>
                <a:tc>
                  <a:txBody>
                    <a:bodyPr/>
                    <a:lstStyle/>
                    <a:p>
                      <a:pPr algn="ctr"/>
                      <a:r>
                        <a:rPr lang="en-IN" sz="2000"/>
                        <a:t>7651</a:t>
                      </a:r>
                      <a:endParaRPr lang="en-US" sz="2000"/>
                    </a:p>
                  </a:txBody>
                  <a:tcPr marL="100222" marR="100222" marT="50111" marB="50111"/>
                </a:tc>
                <a:extLst>
                  <a:ext uri="{0D108BD9-81ED-4DB2-BD59-A6C34878D82A}">
                    <a16:rowId xmlns:a16="http://schemas.microsoft.com/office/drawing/2014/main" val="1935554442"/>
                  </a:ext>
                </a:extLst>
              </a:tr>
              <a:tr h="440976">
                <a:tc>
                  <a:txBody>
                    <a:bodyPr/>
                    <a:lstStyle/>
                    <a:p>
                      <a:pPr algn="ctr"/>
                      <a:r>
                        <a:rPr lang="en-US" sz="2000"/>
                        <a:t>1</a:t>
                      </a:r>
                    </a:p>
                  </a:txBody>
                  <a:tcPr marL="100222" marR="100222" marT="50111" marB="50111"/>
                </a:tc>
                <a:tc>
                  <a:txBody>
                    <a:bodyPr/>
                    <a:lstStyle/>
                    <a:p>
                      <a:pPr algn="ctr"/>
                      <a:r>
                        <a:rPr lang="en-IN" sz="2000"/>
                        <a:t>0.92</a:t>
                      </a:r>
                      <a:endParaRPr lang="en-US" sz="2000"/>
                    </a:p>
                  </a:txBody>
                  <a:tcPr marL="100222" marR="100222" marT="50111" marB="50111"/>
                </a:tc>
                <a:tc>
                  <a:txBody>
                    <a:bodyPr/>
                    <a:lstStyle/>
                    <a:p>
                      <a:pPr algn="ctr"/>
                      <a:r>
                        <a:rPr lang="en-IN" sz="2000"/>
                        <a:t>0.94</a:t>
                      </a:r>
                      <a:endParaRPr lang="en-US" sz="2000"/>
                    </a:p>
                  </a:txBody>
                  <a:tcPr marL="100222" marR="100222" marT="50111" marB="50111"/>
                </a:tc>
                <a:tc>
                  <a:txBody>
                    <a:bodyPr/>
                    <a:lstStyle/>
                    <a:p>
                      <a:pPr algn="ctr"/>
                      <a:r>
                        <a:rPr lang="en-IN" sz="2000"/>
                        <a:t>0.93</a:t>
                      </a:r>
                      <a:endParaRPr lang="en-US" sz="2000"/>
                    </a:p>
                  </a:txBody>
                  <a:tcPr marL="100222" marR="100222" marT="50111" marB="50111"/>
                </a:tc>
                <a:tc>
                  <a:txBody>
                    <a:bodyPr/>
                    <a:lstStyle/>
                    <a:p>
                      <a:pPr algn="ctr"/>
                      <a:r>
                        <a:rPr lang="en-IN" sz="2000" dirty="0"/>
                        <a:t>7697</a:t>
                      </a:r>
                      <a:endParaRPr lang="en-US" sz="2000" dirty="0"/>
                    </a:p>
                  </a:txBody>
                  <a:tcPr marL="100222" marR="100222" marT="50111" marB="50111"/>
                </a:tc>
                <a:extLst>
                  <a:ext uri="{0D108BD9-81ED-4DB2-BD59-A6C34878D82A}">
                    <a16:rowId xmlns:a16="http://schemas.microsoft.com/office/drawing/2014/main" val="1619754744"/>
                  </a:ext>
                </a:extLst>
              </a:tr>
            </a:tbl>
          </a:graphicData>
        </a:graphic>
      </p:graphicFrame>
      <p:sp>
        <p:nvSpPr>
          <p:cNvPr id="5" name="TextBox 4">
            <a:extLst>
              <a:ext uri="{FF2B5EF4-FFF2-40B4-BE49-F238E27FC236}">
                <a16:creationId xmlns:a16="http://schemas.microsoft.com/office/drawing/2014/main" id="{84D7F46F-DDCB-5A42-B3C7-FB85FDA652E5}"/>
              </a:ext>
            </a:extLst>
          </p:cNvPr>
          <p:cNvSpPr txBox="1"/>
          <p:nvPr/>
        </p:nvSpPr>
        <p:spPr>
          <a:xfrm>
            <a:off x="6740422" y="5357408"/>
            <a:ext cx="3492500" cy="646331"/>
          </a:xfrm>
          <a:prstGeom prst="rect">
            <a:avLst/>
          </a:prstGeom>
          <a:noFill/>
        </p:spPr>
        <p:txBody>
          <a:bodyPr wrap="square" rtlCol="0">
            <a:spAutoFit/>
          </a:bodyPr>
          <a:lstStyle/>
          <a:p>
            <a:pPr algn="ctr"/>
            <a:r>
              <a:rPr lang="en-IN" dirty="0"/>
              <a:t>Confusion matrix </a:t>
            </a:r>
            <a:endParaRPr lang="en-US" dirty="0"/>
          </a:p>
          <a:p>
            <a:endParaRPr lang="en-US" dirty="0"/>
          </a:p>
        </p:txBody>
      </p:sp>
    </p:spTree>
    <p:extLst>
      <p:ext uri="{BB962C8B-B14F-4D97-AF65-F5344CB8AC3E}">
        <p14:creationId xmlns:p14="http://schemas.microsoft.com/office/powerpoint/2010/main" val="2442552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64CAC6-9537-0943-890F-11A6AEE29E49}"/>
              </a:ext>
            </a:extLst>
          </p:cNvPr>
          <p:cNvSpPr>
            <a:spLocks noGrp="1"/>
          </p:cNvSpPr>
          <p:nvPr>
            <p:ph type="title"/>
          </p:nvPr>
        </p:nvSpPr>
        <p:spPr>
          <a:xfrm>
            <a:off x="589560" y="856180"/>
            <a:ext cx="4560584" cy="1128068"/>
          </a:xfrm>
        </p:spPr>
        <p:txBody>
          <a:bodyPr anchor="ctr">
            <a:normAutofit/>
          </a:bodyPr>
          <a:lstStyle/>
          <a:p>
            <a:r>
              <a:rPr lang="en-US" sz="3700"/>
              <a:t>ML Model Deployment</a:t>
            </a:r>
          </a:p>
        </p:txBody>
      </p:sp>
      <p:grpSp>
        <p:nvGrpSpPr>
          <p:cNvPr id="21" name="Group 2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2" name="Rectangle 2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F12AC39-B2E5-D147-BB5F-F9697BA73CD5}"/>
              </a:ext>
            </a:extLst>
          </p:cNvPr>
          <p:cNvSpPr>
            <a:spLocks noGrp="1"/>
          </p:cNvSpPr>
          <p:nvPr>
            <p:ph idx="1"/>
          </p:nvPr>
        </p:nvSpPr>
        <p:spPr>
          <a:xfrm>
            <a:off x="590719" y="2330505"/>
            <a:ext cx="4559425" cy="3979585"/>
          </a:xfrm>
        </p:spPr>
        <p:txBody>
          <a:bodyPr anchor="ctr">
            <a:normAutofit/>
          </a:bodyPr>
          <a:lstStyle/>
          <a:p>
            <a:r>
              <a:rPr lang="en-US" sz="2000" dirty="0"/>
              <a:t>Model is deployed using flask on local host.</a:t>
            </a:r>
          </a:p>
          <a:p>
            <a:r>
              <a:rPr lang="en-US" sz="2000" dirty="0"/>
              <a:t>The link for website is as follows  : </a:t>
            </a:r>
          </a:p>
          <a:p>
            <a:r>
              <a:rPr lang="en-US" sz="2000" dirty="0"/>
              <a:t> </a:t>
            </a:r>
          </a:p>
          <a:p>
            <a:pPr marL="0" indent="0">
              <a:buNone/>
            </a:pPr>
            <a:endParaRPr lang="en-US" sz="2000" dirty="0"/>
          </a:p>
          <a:p>
            <a:r>
              <a:rPr lang="en-US" sz="2000" dirty="0"/>
              <a:t>Screen shot of Web site for </a:t>
            </a:r>
            <a:r>
              <a:rPr lang="en-GB" sz="2000" dirty="0"/>
              <a:t>Predicting the success of a bank marketing campaign</a:t>
            </a:r>
            <a:r>
              <a:rPr lang="en-US" sz="2000" dirty="0"/>
              <a:t> </a:t>
            </a:r>
          </a:p>
        </p:txBody>
      </p:sp>
      <p:sp>
        <p:nvSpPr>
          <p:cNvPr id="27" name="Rectangle 2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4">
            <a:extLst>
              <a:ext uri="{FF2B5EF4-FFF2-40B4-BE49-F238E27FC236}">
                <a16:creationId xmlns:a16="http://schemas.microsoft.com/office/drawing/2014/main" id="{C929607E-A5FA-4647-AF43-07A4DE1C5427}"/>
              </a:ext>
            </a:extLst>
          </p:cNvPr>
          <p:cNvPicPr>
            <a:picLocks noChangeAspect="1"/>
          </p:cNvPicPr>
          <p:nvPr/>
        </p:nvPicPr>
        <p:blipFill rotWithShape="1">
          <a:blip r:embed="rId2"/>
          <a:srcRect l="31141" r="1" b="1"/>
          <a:stretch/>
        </p:blipFill>
        <p:spPr>
          <a:xfrm>
            <a:off x="5977788" y="799352"/>
            <a:ext cx="5425410" cy="5259296"/>
          </a:xfrm>
          <a:prstGeom prst="rect">
            <a:avLst/>
          </a:prstGeom>
        </p:spPr>
      </p:pic>
    </p:spTree>
    <p:extLst>
      <p:ext uri="{BB962C8B-B14F-4D97-AF65-F5344CB8AC3E}">
        <p14:creationId xmlns:p14="http://schemas.microsoft.com/office/powerpoint/2010/main" val="1251161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7FEEB-0691-104F-92DE-67267C89D653}"/>
              </a:ext>
            </a:extLst>
          </p:cNvPr>
          <p:cNvSpPr>
            <a:spLocks noGrp="1"/>
          </p:cNvSpPr>
          <p:nvPr>
            <p:ph type="ctrTitle"/>
          </p:nvPr>
        </p:nvSpPr>
        <p:spPr>
          <a:xfrm>
            <a:off x="942975" y="250195"/>
            <a:ext cx="9013825" cy="760642"/>
          </a:xfrm>
        </p:spPr>
        <p:txBody>
          <a:bodyPr>
            <a:normAutofit fontScale="90000"/>
          </a:bodyPr>
          <a:lstStyle/>
          <a:p>
            <a:r>
              <a:rPr lang="en-US" dirty="0"/>
              <a:t> General Architecture  </a:t>
            </a:r>
          </a:p>
        </p:txBody>
      </p:sp>
      <p:pic>
        <p:nvPicPr>
          <p:cNvPr id="1026" name="Picture 2" descr="Female Computer User (#1) clipart, cliparts of Female Computer User (#1)  free download (wmf, eps, emf, svg, png, gif) formats">
            <a:extLst>
              <a:ext uri="{FF2B5EF4-FFF2-40B4-BE49-F238E27FC236}">
                <a16:creationId xmlns:a16="http://schemas.microsoft.com/office/drawing/2014/main" id="{FF6C4BD1-99D2-FC42-8812-0231BCEB70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8698" y="4663117"/>
            <a:ext cx="1076325" cy="10763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1C84307-7DF6-3141-BAC3-49D9A7C4E4AA}"/>
              </a:ext>
            </a:extLst>
          </p:cNvPr>
          <p:cNvSpPr/>
          <p:nvPr/>
        </p:nvSpPr>
        <p:spPr>
          <a:xfrm>
            <a:off x="7261225" y="4739317"/>
            <a:ext cx="2695575" cy="100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Python</a:t>
            </a:r>
          </a:p>
          <a:p>
            <a:pPr algn="ctr"/>
            <a:r>
              <a:rPr lang="en-US" dirty="0"/>
              <a:t>+</a:t>
            </a:r>
          </a:p>
          <a:p>
            <a:pPr algn="ctr"/>
            <a:r>
              <a:rPr lang="en-US" dirty="0"/>
              <a:t>Flask</a:t>
            </a:r>
          </a:p>
        </p:txBody>
      </p:sp>
      <p:pic>
        <p:nvPicPr>
          <p:cNvPr id="1028" name="Picture 4" descr="Cloud Now Default Platform for Databases, Gartner Says">
            <a:extLst>
              <a:ext uri="{FF2B5EF4-FFF2-40B4-BE49-F238E27FC236}">
                <a16:creationId xmlns:a16="http://schemas.microsoft.com/office/drawing/2014/main" id="{CDDCA8C1-9B07-A341-B86A-FDB6A5F9F3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1250" y="1751012"/>
            <a:ext cx="1493250" cy="143456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A259B567-1C34-EC41-968C-9978E3381779}"/>
              </a:ext>
            </a:extLst>
          </p:cNvPr>
          <p:cNvCxnSpPr>
            <a:cxnSpLocks/>
          </p:cNvCxnSpPr>
          <p:nvPr/>
        </p:nvCxnSpPr>
        <p:spPr>
          <a:xfrm>
            <a:off x="4724399" y="5410994"/>
            <a:ext cx="20478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A3AD2A9-63D0-494C-B92C-FA2708C1DDA7}"/>
              </a:ext>
            </a:extLst>
          </p:cNvPr>
          <p:cNvCxnSpPr>
            <a:cxnSpLocks/>
          </p:cNvCxnSpPr>
          <p:nvPr/>
        </p:nvCxnSpPr>
        <p:spPr>
          <a:xfrm flipH="1">
            <a:off x="4724399" y="4972050"/>
            <a:ext cx="2132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53EEC41-B335-554A-BA5B-50B5666906B7}"/>
              </a:ext>
            </a:extLst>
          </p:cNvPr>
          <p:cNvSpPr txBox="1"/>
          <p:nvPr/>
        </p:nvSpPr>
        <p:spPr>
          <a:xfrm>
            <a:off x="4724399" y="5477832"/>
            <a:ext cx="2536825" cy="369332"/>
          </a:xfrm>
          <a:prstGeom prst="rect">
            <a:avLst/>
          </a:prstGeom>
          <a:noFill/>
        </p:spPr>
        <p:txBody>
          <a:bodyPr wrap="square" rtlCol="0">
            <a:spAutoFit/>
          </a:bodyPr>
          <a:lstStyle/>
          <a:p>
            <a:r>
              <a:rPr lang="en-US" dirty="0"/>
              <a:t>Prediction (REST API Call)</a:t>
            </a:r>
          </a:p>
        </p:txBody>
      </p:sp>
      <p:cxnSp>
        <p:nvCxnSpPr>
          <p:cNvPr id="18" name="Straight Arrow Connector 17">
            <a:extLst>
              <a:ext uri="{FF2B5EF4-FFF2-40B4-BE49-F238E27FC236}">
                <a16:creationId xmlns:a16="http://schemas.microsoft.com/office/drawing/2014/main" id="{C67473A0-D7C4-5845-9775-F4E9909944D8}"/>
              </a:ext>
            </a:extLst>
          </p:cNvPr>
          <p:cNvCxnSpPr>
            <a:cxnSpLocks/>
          </p:cNvCxnSpPr>
          <p:nvPr/>
        </p:nvCxnSpPr>
        <p:spPr>
          <a:xfrm>
            <a:off x="3292475" y="2496344"/>
            <a:ext cx="4238625" cy="37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E74287E-71C6-EE4F-AA58-87B97BE32D57}"/>
              </a:ext>
            </a:extLst>
          </p:cNvPr>
          <p:cNvSpPr txBox="1"/>
          <p:nvPr/>
        </p:nvSpPr>
        <p:spPr>
          <a:xfrm>
            <a:off x="3733800" y="2146300"/>
            <a:ext cx="3454400" cy="369332"/>
          </a:xfrm>
          <a:prstGeom prst="rect">
            <a:avLst/>
          </a:prstGeom>
          <a:noFill/>
        </p:spPr>
        <p:txBody>
          <a:bodyPr wrap="square" rtlCol="0">
            <a:spAutoFit/>
          </a:bodyPr>
          <a:lstStyle/>
          <a:p>
            <a:r>
              <a:rPr lang="en-US" dirty="0"/>
              <a:t>Training</a:t>
            </a:r>
          </a:p>
        </p:txBody>
      </p:sp>
      <p:sp>
        <p:nvSpPr>
          <p:cNvPr id="19" name="TextBox 18">
            <a:extLst>
              <a:ext uri="{FF2B5EF4-FFF2-40B4-BE49-F238E27FC236}">
                <a16:creationId xmlns:a16="http://schemas.microsoft.com/office/drawing/2014/main" id="{ADB00F3F-12AD-5047-BCFE-9469088ABD1C}"/>
              </a:ext>
            </a:extLst>
          </p:cNvPr>
          <p:cNvSpPr txBox="1"/>
          <p:nvPr/>
        </p:nvSpPr>
        <p:spPr>
          <a:xfrm>
            <a:off x="3733800" y="2533650"/>
            <a:ext cx="3454400" cy="369332"/>
          </a:xfrm>
          <a:prstGeom prst="rect">
            <a:avLst/>
          </a:prstGeom>
          <a:noFill/>
        </p:spPr>
        <p:txBody>
          <a:bodyPr wrap="square" rtlCol="0">
            <a:spAutoFit/>
          </a:bodyPr>
          <a:lstStyle/>
          <a:p>
            <a:r>
              <a:rPr lang="en-US" dirty="0"/>
              <a:t>Machine Learning Algorithm </a:t>
            </a:r>
          </a:p>
        </p:txBody>
      </p:sp>
      <p:sp>
        <p:nvSpPr>
          <p:cNvPr id="22" name="Rectangle 21">
            <a:extLst>
              <a:ext uri="{FF2B5EF4-FFF2-40B4-BE49-F238E27FC236}">
                <a16:creationId xmlns:a16="http://schemas.microsoft.com/office/drawing/2014/main" id="{6BE301BC-D15F-254E-9DC4-1EDEBC17CFB7}"/>
              </a:ext>
            </a:extLst>
          </p:cNvPr>
          <p:cNvSpPr/>
          <p:nvPr/>
        </p:nvSpPr>
        <p:spPr>
          <a:xfrm>
            <a:off x="7660276" y="1751806"/>
            <a:ext cx="1892300" cy="14866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ML Model</a:t>
            </a:r>
          </a:p>
        </p:txBody>
      </p:sp>
      <p:cxnSp>
        <p:nvCxnSpPr>
          <p:cNvPr id="24" name="Straight Arrow Connector 23">
            <a:extLst>
              <a:ext uri="{FF2B5EF4-FFF2-40B4-BE49-F238E27FC236}">
                <a16:creationId xmlns:a16="http://schemas.microsoft.com/office/drawing/2014/main" id="{F8F92860-2A3F-3046-97B5-CCB123DD8D75}"/>
              </a:ext>
            </a:extLst>
          </p:cNvPr>
          <p:cNvCxnSpPr/>
          <p:nvPr/>
        </p:nvCxnSpPr>
        <p:spPr>
          <a:xfrm>
            <a:off x="8606426" y="3353594"/>
            <a:ext cx="0" cy="1193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2FFDBDE-54B2-6943-BC9D-7261814EF467}"/>
              </a:ext>
            </a:extLst>
          </p:cNvPr>
          <p:cNvSpPr txBox="1"/>
          <p:nvPr/>
        </p:nvSpPr>
        <p:spPr>
          <a:xfrm>
            <a:off x="3437123" y="5979596"/>
            <a:ext cx="977900" cy="369332"/>
          </a:xfrm>
          <a:prstGeom prst="rect">
            <a:avLst/>
          </a:prstGeom>
          <a:noFill/>
        </p:spPr>
        <p:txBody>
          <a:bodyPr wrap="square" rtlCol="0">
            <a:spAutoFit/>
          </a:bodyPr>
          <a:lstStyle/>
          <a:p>
            <a:r>
              <a:rPr lang="en-US" dirty="0"/>
              <a:t>User</a:t>
            </a:r>
          </a:p>
        </p:txBody>
      </p:sp>
      <p:sp>
        <p:nvSpPr>
          <p:cNvPr id="26" name="TextBox 25">
            <a:extLst>
              <a:ext uri="{FF2B5EF4-FFF2-40B4-BE49-F238E27FC236}">
                <a16:creationId xmlns:a16="http://schemas.microsoft.com/office/drawing/2014/main" id="{784CA7F0-E8F8-E444-AB91-36E1634EE5EF}"/>
              </a:ext>
            </a:extLst>
          </p:cNvPr>
          <p:cNvSpPr txBox="1"/>
          <p:nvPr/>
        </p:nvSpPr>
        <p:spPr>
          <a:xfrm>
            <a:off x="2092325" y="3337459"/>
            <a:ext cx="971550" cy="369332"/>
          </a:xfrm>
          <a:prstGeom prst="rect">
            <a:avLst/>
          </a:prstGeom>
          <a:noFill/>
        </p:spPr>
        <p:txBody>
          <a:bodyPr wrap="square" rtlCol="0">
            <a:spAutoFit/>
          </a:bodyPr>
          <a:lstStyle/>
          <a:p>
            <a:r>
              <a:rPr lang="en-US" dirty="0"/>
              <a:t>Data</a:t>
            </a:r>
          </a:p>
        </p:txBody>
      </p:sp>
      <p:sp>
        <p:nvSpPr>
          <p:cNvPr id="27" name="TextBox 26">
            <a:extLst>
              <a:ext uri="{FF2B5EF4-FFF2-40B4-BE49-F238E27FC236}">
                <a16:creationId xmlns:a16="http://schemas.microsoft.com/office/drawing/2014/main" id="{35A9F83A-8394-6F49-8D83-B3DF40F54656}"/>
              </a:ext>
            </a:extLst>
          </p:cNvPr>
          <p:cNvSpPr txBox="1"/>
          <p:nvPr/>
        </p:nvSpPr>
        <p:spPr>
          <a:xfrm>
            <a:off x="8750300" y="3613666"/>
            <a:ext cx="1206500" cy="369332"/>
          </a:xfrm>
          <a:prstGeom prst="rect">
            <a:avLst/>
          </a:prstGeom>
          <a:noFill/>
        </p:spPr>
        <p:txBody>
          <a:bodyPr wrap="square" rtlCol="0">
            <a:spAutoFit/>
          </a:bodyPr>
          <a:lstStyle/>
          <a:p>
            <a:r>
              <a:rPr lang="en-US" dirty="0"/>
              <a:t>Write</a:t>
            </a:r>
          </a:p>
        </p:txBody>
      </p:sp>
    </p:spTree>
    <p:extLst>
      <p:ext uri="{BB962C8B-B14F-4D97-AF65-F5344CB8AC3E}">
        <p14:creationId xmlns:p14="http://schemas.microsoft.com/office/powerpoint/2010/main" val="4193508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D1036-C42C-B54D-A3F0-E56679513922}"/>
              </a:ext>
            </a:extLst>
          </p:cNvPr>
          <p:cNvSpPr>
            <a:spLocks noGrp="1"/>
          </p:cNvSpPr>
          <p:nvPr>
            <p:ph type="title"/>
          </p:nvPr>
        </p:nvSpPr>
        <p:spPr/>
        <p:txBody>
          <a:bodyPr/>
          <a:lstStyle/>
          <a:p>
            <a:r>
              <a:rPr lang="en-US"/>
              <a:t>Step-by-step approach </a:t>
            </a:r>
            <a:endParaRPr lang="en-US" dirty="0"/>
          </a:p>
        </p:txBody>
      </p:sp>
      <p:pic>
        <p:nvPicPr>
          <p:cNvPr id="5" name="Content Placeholder 4" descr="Diagram&#10;&#10;Description automatically generated">
            <a:extLst>
              <a:ext uri="{FF2B5EF4-FFF2-40B4-BE49-F238E27FC236}">
                <a16:creationId xmlns:a16="http://schemas.microsoft.com/office/drawing/2014/main" id="{12442054-39A2-2046-9118-354E533A2E5D}"/>
              </a:ext>
            </a:extLst>
          </p:cNvPr>
          <p:cNvPicPr>
            <a:picLocks noGrp="1" noChangeAspect="1"/>
          </p:cNvPicPr>
          <p:nvPr>
            <p:ph idx="1"/>
          </p:nvPr>
        </p:nvPicPr>
        <p:blipFill>
          <a:blip r:embed="rId2"/>
          <a:stretch>
            <a:fillRect/>
          </a:stretch>
        </p:blipFill>
        <p:spPr>
          <a:xfrm>
            <a:off x="1410017" y="2398315"/>
            <a:ext cx="9750108" cy="2790031"/>
          </a:xfrm>
        </p:spPr>
      </p:pic>
    </p:spTree>
    <p:extLst>
      <p:ext uri="{BB962C8B-B14F-4D97-AF65-F5344CB8AC3E}">
        <p14:creationId xmlns:p14="http://schemas.microsoft.com/office/powerpoint/2010/main" val="912190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7BA0B5-CD2E-C340-B915-F68C18892EC1}"/>
              </a:ext>
            </a:extLst>
          </p:cNvPr>
          <p:cNvSpPr>
            <a:spLocks noGrp="1"/>
          </p:cNvSpPr>
          <p:nvPr>
            <p:ph type="title"/>
          </p:nvPr>
        </p:nvSpPr>
        <p:spPr>
          <a:xfrm>
            <a:off x="943277" y="712269"/>
            <a:ext cx="3370998" cy="5502264"/>
          </a:xfrm>
        </p:spPr>
        <p:txBody>
          <a:bodyPr>
            <a:normAutofit/>
          </a:bodyPr>
          <a:lstStyle/>
          <a:p>
            <a:r>
              <a:rPr lang="en-US">
                <a:solidFill>
                  <a:srgbClr val="FFFFFF"/>
                </a:solidFill>
              </a:rPr>
              <a:t>Input-Dataset</a:t>
            </a:r>
          </a:p>
        </p:txBody>
      </p:sp>
      <p:cxnSp>
        <p:nvCxnSpPr>
          <p:cNvPr id="11" name="Straight Connector 10">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85216"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87C27FB0-9EB3-48BD-941D-DBC9014513A3}"/>
              </a:ext>
            </a:extLst>
          </p:cNvPr>
          <p:cNvGraphicFramePr>
            <a:graphicFrameLocks noGrp="1"/>
          </p:cNvGraphicFramePr>
          <p:nvPr>
            <p:ph idx="1"/>
            <p:extLst>
              <p:ext uri="{D42A27DB-BD31-4B8C-83A1-F6EECF244321}">
                <p14:modId xmlns:p14="http://schemas.microsoft.com/office/powerpoint/2010/main" val="4059914929"/>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238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EFE9FA-AD4F-F54E-99CE-48D4D207286B}"/>
              </a:ext>
            </a:extLst>
          </p:cNvPr>
          <p:cNvSpPr>
            <a:spLocks noGrp="1"/>
          </p:cNvSpPr>
          <p:nvPr>
            <p:ph type="title"/>
          </p:nvPr>
        </p:nvSpPr>
        <p:spPr>
          <a:xfrm>
            <a:off x="793662" y="386930"/>
            <a:ext cx="10066122" cy="1298448"/>
          </a:xfrm>
        </p:spPr>
        <p:txBody>
          <a:bodyPr anchor="b">
            <a:normAutofit/>
          </a:bodyPr>
          <a:lstStyle/>
          <a:p>
            <a:r>
              <a:rPr lang="en-US" sz="4800"/>
              <a:t>Pre-processing and EDA</a:t>
            </a:r>
          </a:p>
        </p:txBody>
      </p:sp>
      <p:sp>
        <p:nvSpPr>
          <p:cNvPr id="77" name="Rectangle 76">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8AA4B85-C179-1249-87DB-D196E7EDD409}"/>
              </a:ext>
            </a:extLst>
          </p:cNvPr>
          <p:cNvSpPr>
            <a:spLocks noGrp="1"/>
          </p:cNvSpPr>
          <p:nvPr>
            <p:ph idx="1"/>
          </p:nvPr>
        </p:nvSpPr>
        <p:spPr>
          <a:xfrm>
            <a:off x="496919" y="2371725"/>
            <a:ext cx="4827640" cy="3867234"/>
          </a:xfrm>
        </p:spPr>
        <p:txBody>
          <a:bodyPr anchor="ctr">
            <a:normAutofit/>
          </a:bodyPr>
          <a:lstStyle/>
          <a:p>
            <a:r>
              <a:rPr lang="en-US" sz="1700" dirty="0"/>
              <a:t>Next step, it to pre-process the dataset like to identify the numerical and categorical features.</a:t>
            </a:r>
          </a:p>
          <a:p>
            <a:r>
              <a:rPr lang="en-US" sz="1700" dirty="0"/>
              <a:t>Find any missing values.</a:t>
            </a:r>
          </a:p>
          <a:p>
            <a:r>
              <a:rPr lang="en-US" sz="1700" dirty="0"/>
              <a:t>Checking the count based on categorical features, to see how features are creating the impact. After checking the ’target’ variable count. </a:t>
            </a:r>
          </a:p>
          <a:p>
            <a:r>
              <a:rPr lang="en-US" sz="1700" dirty="0"/>
              <a:t>It is clearly an imbalanced dataset which contains NO=‘</a:t>
            </a:r>
            <a:r>
              <a:rPr lang="en-IN" sz="1700" dirty="0"/>
              <a:t>0.88%’ , YES=‘0.11’</a:t>
            </a:r>
          </a:p>
          <a:p>
            <a:r>
              <a:rPr lang="en-IN" sz="1700" dirty="0"/>
              <a:t>So we need to perform SMOTE-oversampling technique to make the balanced dataset. </a:t>
            </a:r>
          </a:p>
          <a:p>
            <a:r>
              <a:rPr lang="en-US" sz="1700" dirty="0">
                <a:solidFill>
                  <a:srgbClr val="C00000"/>
                </a:solidFill>
              </a:rPr>
              <a:t>Notebook link: (</a:t>
            </a:r>
            <a:r>
              <a:rPr lang="en-US" sz="1700" dirty="0" err="1">
                <a:solidFill>
                  <a:srgbClr val="C00000"/>
                </a:solidFill>
              </a:rPr>
              <a:t>visuals&amp;smote.ipynb</a:t>
            </a:r>
            <a:r>
              <a:rPr lang="en-US" sz="1700" dirty="0">
                <a:solidFill>
                  <a:srgbClr val="C00000"/>
                </a:solidFill>
              </a:rPr>
              <a:t>)</a:t>
            </a:r>
          </a:p>
          <a:p>
            <a:endParaRPr lang="en-US" sz="1700" dirty="0"/>
          </a:p>
        </p:txBody>
      </p:sp>
      <p:pic>
        <p:nvPicPr>
          <p:cNvPr id="2050" name="Picture 2" descr="Chart, bar chart&#10;&#10;Description automatically generated">
            <a:extLst>
              <a:ext uri="{FF2B5EF4-FFF2-40B4-BE49-F238E27FC236}">
                <a16:creationId xmlns:a16="http://schemas.microsoft.com/office/drawing/2014/main" id="{90CAA522-06DA-8F45-87F8-3664541A9D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820"/>
          <a:stretch/>
        </p:blipFill>
        <p:spPr bwMode="auto">
          <a:xfrm>
            <a:off x="5911532" y="2484255"/>
            <a:ext cx="5150277" cy="3714244"/>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2757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97F76AF-0C80-5E46-B091-E0923800DF7E}"/>
              </a:ext>
            </a:extLst>
          </p:cNvPr>
          <p:cNvSpPr>
            <a:spLocks noGrp="1"/>
          </p:cNvSpPr>
          <p:nvPr>
            <p:ph type="title"/>
          </p:nvPr>
        </p:nvSpPr>
        <p:spPr>
          <a:xfrm>
            <a:off x="524741" y="620392"/>
            <a:ext cx="3808268" cy="5504688"/>
          </a:xfrm>
        </p:spPr>
        <p:txBody>
          <a:bodyPr>
            <a:normAutofit/>
          </a:bodyPr>
          <a:lstStyle/>
          <a:p>
            <a:r>
              <a:rPr lang="en-US" sz="6000">
                <a:solidFill>
                  <a:schemeClr val="bg1"/>
                </a:solidFill>
              </a:rPr>
              <a:t>Feature Selection </a:t>
            </a:r>
          </a:p>
        </p:txBody>
      </p:sp>
      <p:graphicFrame>
        <p:nvGraphicFramePr>
          <p:cNvPr id="5" name="Content Placeholder 2">
            <a:extLst>
              <a:ext uri="{FF2B5EF4-FFF2-40B4-BE49-F238E27FC236}">
                <a16:creationId xmlns:a16="http://schemas.microsoft.com/office/drawing/2014/main" id="{AB3F6303-8B6F-41E9-8755-070452245185}"/>
              </a:ext>
            </a:extLst>
          </p:cNvPr>
          <p:cNvGraphicFramePr>
            <a:graphicFrameLocks noGrp="1"/>
          </p:cNvGraphicFramePr>
          <p:nvPr>
            <p:ph idx="1"/>
            <p:extLst>
              <p:ext uri="{D42A27DB-BD31-4B8C-83A1-F6EECF244321}">
                <p14:modId xmlns:p14="http://schemas.microsoft.com/office/powerpoint/2010/main" val="661513476"/>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6151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84FAFC-B67E-6844-BF50-1BE2C874F067}"/>
              </a:ext>
            </a:extLst>
          </p:cNvPr>
          <p:cNvSpPr>
            <a:spLocks noGrp="1"/>
          </p:cNvSpPr>
          <p:nvPr>
            <p:ph type="title"/>
          </p:nvPr>
        </p:nvSpPr>
        <p:spPr>
          <a:xfrm>
            <a:off x="793662" y="386930"/>
            <a:ext cx="10066122" cy="1298448"/>
          </a:xfrm>
        </p:spPr>
        <p:txBody>
          <a:bodyPr vert="horz" lIns="91440" tIns="45720" rIns="91440" bIns="45720" rtlCol="0" anchor="b">
            <a:normAutofit/>
          </a:bodyPr>
          <a:lstStyle/>
          <a:p>
            <a:r>
              <a:rPr lang="en-US" sz="4800" b="1" dirty="0"/>
              <a:t>Cont..</a:t>
            </a:r>
          </a:p>
        </p:txBody>
      </p:sp>
      <p:sp>
        <p:nvSpPr>
          <p:cNvPr id="73" name="Rectangle 7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1D848F88-04AB-2A4C-ACDD-223E7603C41C}"/>
              </a:ext>
            </a:extLst>
          </p:cNvPr>
          <p:cNvSpPr txBox="1">
            <a:spLocks/>
          </p:cNvSpPr>
          <p:nvPr/>
        </p:nvSpPr>
        <p:spPr>
          <a:xfrm>
            <a:off x="793661" y="2599509"/>
            <a:ext cx="4530898" cy="363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r>
              <a:rPr lang="en-US" sz="2000" dirty="0">
                <a:latin typeface="+mn-lt"/>
                <a:ea typeface="+mn-ea"/>
                <a:cs typeface="+mn-cs"/>
              </a:rPr>
              <a:t>The graph is plotted for better understanding</a:t>
            </a:r>
          </a:p>
          <a:p>
            <a:pPr>
              <a:spcAft>
                <a:spcPts val="600"/>
              </a:spcAft>
            </a:pPr>
            <a:endParaRPr lang="en-US" sz="2000" dirty="0">
              <a:latin typeface="+mn-lt"/>
              <a:ea typeface="+mn-ea"/>
              <a:cs typeface="+mn-cs"/>
            </a:endParaRPr>
          </a:p>
          <a:p>
            <a:pPr indent="-228600">
              <a:spcAft>
                <a:spcPts val="600"/>
              </a:spcAft>
              <a:buFont typeface="Arial" panose="020B0604020202020204" pitchFamily="34" charset="0"/>
              <a:buChar char="•"/>
            </a:pPr>
            <a:r>
              <a:rPr lang="en-US" sz="2000" dirty="0">
                <a:solidFill>
                  <a:srgbClr val="C00000"/>
                </a:solidFill>
                <a:latin typeface="+mn-lt"/>
                <a:ea typeface="+mn-ea"/>
                <a:cs typeface="+mn-cs"/>
              </a:rPr>
              <a:t>Notebook link: (</a:t>
            </a:r>
            <a:r>
              <a:rPr lang="en-US" sz="2000" dirty="0" err="1">
                <a:solidFill>
                  <a:srgbClr val="C00000"/>
                </a:solidFill>
                <a:latin typeface="+mn-lt"/>
                <a:ea typeface="+mn-ea"/>
                <a:cs typeface="+mn-cs"/>
              </a:rPr>
              <a:t>model.ipynb</a:t>
            </a:r>
            <a:r>
              <a:rPr lang="en-US" sz="2000" dirty="0">
                <a:solidFill>
                  <a:srgbClr val="C00000"/>
                </a:solidFill>
                <a:latin typeface="+mn-lt"/>
                <a:ea typeface="+mn-ea"/>
                <a:cs typeface="+mn-cs"/>
              </a:rPr>
              <a:t>)</a:t>
            </a:r>
            <a:br>
              <a:rPr lang="en-US" sz="2000" dirty="0">
                <a:latin typeface="+mn-lt"/>
                <a:ea typeface="+mn-ea"/>
                <a:cs typeface="+mn-cs"/>
              </a:rPr>
            </a:br>
            <a:endParaRPr lang="en-US" sz="2000" dirty="0">
              <a:latin typeface="+mn-lt"/>
              <a:ea typeface="+mn-ea"/>
              <a:cs typeface="+mn-cs"/>
            </a:endParaRPr>
          </a:p>
        </p:txBody>
      </p:sp>
      <p:pic>
        <p:nvPicPr>
          <p:cNvPr id="1026" name="Picture 2">
            <a:extLst>
              <a:ext uri="{FF2B5EF4-FFF2-40B4-BE49-F238E27FC236}">
                <a16:creationId xmlns:a16="http://schemas.microsoft.com/office/drawing/2014/main" id="{D3A8C97E-1648-414A-9F40-607E722222B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27793" b="1"/>
          <a:stretch/>
        </p:blipFill>
        <p:spPr bwMode="auto">
          <a:xfrm>
            <a:off x="5911532" y="2484255"/>
            <a:ext cx="5150277" cy="3714244"/>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7D24EDC-6B43-194C-A284-A761AED44D7F}"/>
              </a:ext>
            </a:extLst>
          </p:cNvPr>
          <p:cNvSpPr txBox="1"/>
          <p:nvPr/>
        </p:nvSpPr>
        <p:spPr>
          <a:xfrm>
            <a:off x="6072308" y="6107081"/>
            <a:ext cx="5150277" cy="371424"/>
          </a:xfrm>
          <a:prstGeom prst="rect">
            <a:avLst/>
          </a:prstGeom>
          <a:solidFill>
            <a:srgbClr val="000000">
              <a:alpha val="50000"/>
            </a:srgbClr>
          </a:solidFill>
          <a:ln>
            <a:noFill/>
          </a:ln>
        </p:spPr>
        <p:txBody>
          <a:bodyPr wrap="square" rtlCol="0">
            <a:noAutofit/>
          </a:bodyPr>
          <a:lstStyle/>
          <a:p>
            <a:pPr algn="ctr">
              <a:spcAft>
                <a:spcPts val="600"/>
              </a:spcAft>
            </a:pPr>
            <a:r>
              <a:rPr lang="en-US" sz="1300" dirty="0">
                <a:solidFill>
                  <a:srgbClr val="FFFFFF"/>
                </a:solidFill>
              </a:rPr>
              <a:t>Top 10 features</a:t>
            </a:r>
          </a:p>
        </p:txBody>
      </p:sp>
    </p:spTree>
    <p:extLst>
      <p:ext uri="{BB962C8B-B14F-4D97-AF65-F5344CB8AC3E}">
        <p14:creationId xmlns:p14="http://schemas.microsoft.com/office/powerpoint/2010/main" val="450738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EEE80-ECE6-1348-B797-4D9EA9499489}"/>
              </a:ext>
            </a:extLst>
          </p:cNvPr>
          <p:cNvSpPr>
            <a:spLocks noGrp="1"/>
          </p:cNvSpPr>
          <p:nvPr>
            <p:ph type="title"/>
          </p:nvPr>
        </p:nvSpPr>
        <p:spPr>
          <a:xfrm>
            <a:off x="4965430" y="629268"/>
            <a:ext cx="6586491" cy="1286160"/>
          </a:xfrm>
        </p:spPr>
        <p:txBody>
          <a:bodyPr anchor="b">
            <a:normAutofit/>
          </a:bodyPr>
          <a:lstStyle/>
          <a:p>
            <a:r>
              <a:rPr lang="en-US" dirty="0"/>
              <a:t>Selecting Best ML model</a:t>
            </a:r>
          </a:p>
        </p:txBody>
      </p:sp>
      <p:sp>
        <p:nvSpPr>
          <p:cNvPr id="15" name="Content Placeholder 2">
            <a:extLst>
              <a:ext uri="{FF2B5EF4-FFF2-40B4-BE49-F238E27FC236}">
                <a16:creationId xmlns:a16="http://schemas.microsoft.com/office/drawing/2014/main" id="{1AFD041F-1762-4243-AA18-52DDBE973A4F}"/>
              </a:ext>
            </a:extLst>
          </p:cNvPr>
          <p:cNvSpPr>
            <a:spLocks noGrp="1"/>
          </p:cNvSpPr>
          <p:nvPr>
            <p:ph idx="1"/>
          </p:nvPr>
        </p:nvSpPr>
        <p:spPr>
          <a:xfrm>
            <a:off x="4965431" y="2438400"/>
            <a:ext cx="6586489" cy="3785419"/>
          </a:xfrm>
        </p:spPr>
        <p:txBody>
          <a:bodyPr>
            <a:normAutofit/>
          </a:bodyPr>
          <a:lstStyle/>
          <a:p>
            <a:r>
              <a:rPr lang="en-US" sz="1700"/>
              <a:t>As there are many different ML model but choose the best model is quite challenging task.</a:t>
            </a:r>
          </a:p>
          <a:p>
            <a:r>
              <a:rPr lang="en-US" sz="1700"/>
              <a:t>This can be done with technique called “Pair Plot”.</a:t>
            </a:r>
          </a:p>
          <a:p>
            <a:r>
              <a:rPr lang="en-US" sz="1700"/>
              <a:t>The visualizations between features and predicted values, makes us clear which ML model will be selected for this problem statement.</a:t>
            </a:r>
          </a:p>
          <a:p>
            <a:r>
              <a:rPr lang="en-US" sz="1700"/>
              <a:t>As from visuals, it is seen clearly that there is high over lap between different features and so we cannot apply Logistic regression as LR is more suitable to draw the best fit line between the features.</a:t>
            </a:r>
          </a:p>
          <a:p>
            <a:r>
              <a:rPr lang="en-US" sz="1700"/>
              <a:t>So we can apply either Random forest, xgboost or Decision trees.</a:t>
            </a:r>
          </a:p>
          <a:p>
            <a:r>
              <a:rPr lang="en-US" sz="1700"/>
              <a:t>Notebook link: (pariplot.ipynb)</a:t>
            </a:r>
          </a:p>
          <a:p>
            <a:endParaRPr lang="en-US" sz="1700"/>
          </a:p>
          <a:p>
            <a:endParaRPr lang="en-US" sz="1700"/>
          </a:p>
        </p:txBody>
      </p:sp>
      <p:pic>
        <p:nvPicPr>
          <p:cNvPr id="16" name="Picture 4">
            <a:extLst>
              <a:ext uri="{FF2B5EF4-FFF2-40B4-BE49-F238E27FC236}">
                <a16:creationId xmlns:a16="http://schemas.microsoft.com/office/drawing/2014/main" id="{170B0904-247A-40CE-B953-7349C99DCA02}"/>
              </a:ext>
            </a:extLst>
          </p:cNvPr>
          <p:cNvPicPr>
            <a:picLocks noChangeAspect="1"/>
          </p:cNvPicPr>
          <p:nvPr/>
        </p:nvPicPr>
        <p:blipFill rotWithShape="1">
          <a:blip r:embed="rId2"/>
          <a:srcRect l="31791" r="30187"/>
          <a:stretch/>
        </p:blipFill>
        <p:spPr>
          <a:xfrm>
            <a:off x="20" y="10"/>
            <a:ext cx="4635571" cy="6857990"/>
          </a:xfrm>
          <a:prstGeom prst="rect">
            <a:avLst/>
          </a:prstGeom>
          <a:effectLst/>
        </p:spPr>
      </p:pic>
      <p:cxnSp>
        <p:nvCxnSpPr>
          <p:cNvPr id="17"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A9221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1628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8393C-91A7-8D4E-90AF-D374FE51EE28}"/>
              </a:ext>
            </a:extLst>
          </p:cNvPr>
          <p:cNvSpPr>
            <a:spLocks noGrp="1"/>
          </p:cNvSpPr>
          <p:nvPr>
            <p:ph type="title"/>
          </p:nvPr>
        </p:nvSpPr>
        <p:spPr/>
        <p:txBody>
          <a:bodyPr/>
          <a:lstStyle/>
          <a:p>
            <a:r>
              <a:rPr lang="en-US" dirty="0"/>
              <a:t>Random Forest Classifier</a:t>
            </a:r>
          </a:p>
        </p:txBody>
      </p:sp>
      <p:sp>
        <p:nvSpPr>
          <p:cNvPr id="3" name="Content Placeholder 2">
            <a:extLst>
              <a:ext uri="{FF2B5EF4-FFF2-40B4-BE49-F238E27FC236}">
                <a16:creationId xmlns:a16="http://schemas.microsoft.com/office/drawing/2014/main" id="{534F98F5-A336-244D-9749-7DD7AE324744}"/>
              </a:ext>
            </a:extLst>
          </p:cNvPr>
          <p:cNvSpPr>
            <a:spLocks noGrp="1"/>
          </p:cNvSpPr>
          <p:nvPr>
            <p:ph idx="1"/>
          </p:nvPr>
        </p:nvSpPr>
        <p:spPr/>
        <p:txBody>
          <a:bodyPr/>
          <a:lstStyle/>
          <a:p>
            <a:r>
              <a:rPr lang="en-US" dirty="0"/>
              <a:t>Ensemble of decision trees.</a:t>
            </a:r>
          </a:p>
          <a:p>
            <a:r>
              <a:rPr lang="en-IN" dirty="0"/>
              <a:t>It </a:t>
            </a:r>
            <a:r>
              <a:rPr lang="en-IN" b="1" dirty="0"/>
              <a:t>aggregates the votes from different decision trees</a:t>
            </a:r>
            <a:r>
              <a:rPr lang="en-IN" dirty="0"/>
              <a:t> to decide the final class of the object.</a:t>
            </a:r>
            <a:endParaRPr lang="en-US" dirty="0"/>
          </a:p>
          <a:p>
            <a:r>
              <a:rPr lang="en-US" dirty="0"/>
              <a:t>Can be used for both regression and classification problem.</a:t>
            </a:r>
          </a:p>
          <a:p>
            <a:r>
              <a:rPr lang="en-US" dirty="0"/>
              <a:t>Easy to measure relative importance of each feature on the prediction.</a:t>
            </a:r>
          </a:p>
          <a:p>
            <a:endParaRPr lang="en-US" dirty="0"/>
          </a:p>
        </p:txBody>
      </p:sp>
    </p:spTree>
    <p:extLst>
      <p:ext uri="{BB962C8B-B14F-4D97-AF65-F5344CB8AC3E}">
        <p14:creationId xmlns:p14="http://schemas.microsoft.com/office/powerpoint/2010/main" val="36805305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928</TotalTime>
  <Words>529</Words>
  <Application>Microsoft Macintosh PowerPoint</Application>
  <PresentationFormat>Widescreen</PresentationFormat>
  <Paragraphs>74</Paragraphs>
  <Slides>12</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Algerian</vt:lpstr>
      <vt:lpstr>Arial</vt:lpstr>
      <vt:lpstr>Calibri</vt:lpstr>
      <vt:lpstr>Calibri Light</vt:lpstr>
      <vt:lpstr>Verdana</vt:lpstr>
      <vt:lpstr>Office Theme</vt:lpstr>
      <vt:lpstr>Predicting the success of a bank tele marketing campaign</vt:lpstr>
      <vt:lpstr> General Architecture  </vt:lpstr>
      <vt:lpstr>Step-by-step approach </vt:lpstr>
      <vt:lpstr>Input-Dataset</vt:lpstr>
      <vt:lpstr>Pre-processing and EDA</vt:lpstr>
      <vt:lpstr>Feature Selection </vt:lpstr>
      <vt:lpstr>Cont..</vt:lpstr>
      <vt:lpstr>Selecting Best ML model</vt:lpstr>
      <vt:lpstr>Random Forest Classifier</vt:lpstr>
      <vt:lpstr>Cont.</vt:lpstr>
      <vt:lpstr>Random-Forest ML model</vt:lpstr>
      <vt:lpstr>ML Model Deployment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the success of a bank marketing campaign</dc:title>
  <dc:creator>Monica Mundada</dc:creator>
  <cp:lastModifiedBy>Monica Mundada</cp:lastModifiedBy>
  <cp:revision>8</cp:revision>
  <dcterms:created xsi:type="dcterms:W3CDTF">2020-09-27T18:36:03Z</dcterms:created>
  <dcterms:modified xsi:type="dcterms:W3CDTF">2021-03-06T09:46:29Z</dcterms:modified>
</cp:coreProperties>
</file>